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mo" charset="1" panose="020B0604020202020204"/>
      <p:regular r:id="rId24"/>
    </p:embeddedFont>
    <p:embeddedFont>
      <p:font typeface="Inter" charset="1" panose="020B0502030000000004"/>
      <p:regular r:id="rId25"/>
    </p:embeddedFont>
    <p:embeddedFont>
      <p:font typeface="Inter Bold" charset="1" panose="020B0802030000000004"/>
      <p:regular r:id="rId27"/>
    </p:embeddedFont>
    <p:embeddedFont>
      <p:font typeface="Inter Italics" charset="1" panose="020B05020300000000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10.xml" Type="http://schemas.openxmlformats.org/officeDocument/2006/relationships/notesSlide"/><Relationship Id="rId37" Target="notesSlides/notesSlide11.xml" Type="http://schemas.openxmlformats.org/officeDocument/2006/relationships/notesSlide"/><Relationship Id="rId38" Target="notesSlides/notesSlide12.xml" Type="http://schemas.openxmlformats.org/officeDocument/2006/relationships/notesSlide"/><Relationship Id="rId39" Target="notesSlides/notesSlide13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4.xml" Type="http://schemas.openxmlformats.org/officeDocument/2006/relationships/notesSlide"/><Relationship Id="rId41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Slide Title: Data Cleaning &amp; Preprocessing</a:t>
            </a:r>
          </a:p>
          <a:p>
            <a:r>
              <a:rPr lang="en-US"/>
              <a:t/>
            </a:r>
          </a:p>
          <a:p>
            <a:r>
              <a:rPr lang="en-US"/>
              <a:t>Layout: Split the slide into two columns:</a:t>
            </a:r>
          </a:p>
          <a:p>
            <a:r>
              <a:rPr lang="en-US"/>
              <a:t/>
            </a:r>
          </a:p>
          <a:p>
            <a:r>
              <a:rPr lang="en-US"/>
              <a:t>Left Column (Before Cleaning):</a:t>
            </a:r>
          </a:p>
          <a:p>
            <a:r>
              <a:rPr lang="en-US"/>
              <a:t/>
            </a:r>
          </a:p>
          <a:p>
            <a:r>
              <a:rPr lang="en-US"/>
              <a:t>Add a sad AI robot illustration or emoji () at the top.</a:t>
            </a:r>
          </a:p>
          <a:p>
            <a:r>
              <a:rPr lang="en-US"/>
              <a:t/>
            </a:r>
          </a:p>
          <a:p>
            <a:r>
              <a:rPr lang="en-US"/>
              <a:t>Under it, write in red color: "I LOVEDDDDD this Videooooo!!!!  Follow me @username https://example.com"</a:t>
            </a:r>
          </a:p>
          <a:p>
            <a:r>
              <a:rPr lang="en-US"/>
              <a:t/>
            </a:r>
          </a:p>
          <a:p>
            <a:r>
              <a:rPr lang="en-US"/>
              <a:t>Below the comment, add a small text in grey: "Model is confused!"</a:t>
            </a:r>
          </a:p>
          <a:p>
            <a:r>
              <a:rPr lang="en-US"/>
              <a:t/>
            </a:r>
          </a:p>
          <a:p>
            <a:r>
              <a:rPr lang="en-US"/>
              <a:t>Right Column (After Cleaning):</a:t>
            </a:r>
          </a:p>
          <a:p>
            <a:r>
              <a:rPr lang="en-US"/>
              <a:t/>
            </a:r>
          </a:p>
          <a:p>
            <a:r>
              <a:rPr lang="en-US"/>
              <a:t>Add a happy AI robot illustration or emoji () at the top.</a:t>
            </a:r>
          </a:p>
          <a:p>
            <a:r>
              <a:rPr lang="en-US"/>
              <a:t/>
            </a:r>
          </a:p>
          <a:p>
            <a:r>
              <a:rPr lang="en-US"/>
              <a:t>Under it, write in green color: "i loved this video"</a:t>
            </a:r>
          </a:p>
          <a:p>
            <a:r>
              <a:rPr lang="en-US"/>
              <a:t/>
            </a:r>
          </a:p>
          <a:p>
            <a:r>
              <a:rPr lang="en-US"/>
              <a:t>Below the comment, add a small text in grey: "Model is happy!"</a:t>
            </a:r>
          </a:p>
          <a:p>
            <a:r>
              <a:rPr lang="en-US"/>
              <a:t/>
            </a:r>
          </a:p>
          <a:p>
            <a:r>
              <a:rPr lang="en-US"/>
              <a:t>Background: Light pink color for the left side (Before Cleaning) and light green color for the right side (After Cleaning).</a:t>
            </a:r>
          </a:p>
          <a:p>
            <a:r>
              <a:rPr lang="en-US"/>
              <a:t/>
            </a:r>
          </a:p>
          <a:p>
            <a:r>
              <a:rPr lang="en-US"/>
              <a:t>Bottom of the Slide:Add a small section with bullet points titled "Cleaning Steps":</a:t>
            </a:r>
          </a:p>
          <a:p>
            <a:r>
              <a:rPr lang="en-US"/>
              <a:t/>
            </a:r>
          </a:p>
          <a:p>
            <a:r>
              <a:rPr lang="en-US"/>
              <a:t>Lowercasing text</a:t>
            </a:r>
          </a:p>
          <a:p>
            <a:r>
              <a:rPr lang="en-US"/>
              <a:t/>
            </a:r>
          </a:p>
          <a:p>
            <a:r>
              <a:rPr lang="en-US"/>
              <a:t>Removing punctuation, URLs, usernames</a:t>
            </a:r>
          </a:p>
          <a:p>
            <a:r>
              <a:rPr lang="en-US"/>
              <a:t/>
            </a:r>
          </a:p>
          <a:p>
            <a:r>
              <a:rPr lang="en-US"/>
              <a:t>Stopword removal and lemmatization</a:t>
            </a:r>
          </a:p>
          <a:p>
            <a:r>
              <a:rPr lang="en-US"/>
              <a:t/>
            </a:r>
          </a:p>
          <a:p>
            <a:r>
              <a:rPr lang="en-US"/>
              <a:t>Simplifying Hinglish with regex</a:t>
            </a:r>
          </a:p>
          <a:p>
            <a:r>
              <a:rPr lang="en-US"/>
              <a:t/>
            </a:r>
          </a:p>
          <a:p>
            <a:r>
              <a:rPr lang="en-US"/>
              <a:t>Overall Style: Make the Before side look a little messy, and After side clean and organized to show transformation clearly.</a:t>
            </a:r>
          </a:p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6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6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953345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Sentiment Analysis on   YouTube Comments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5150495"/>
            <a:ext cx="9445526" cy="453629"/>
            <a:chOff x="0" y="0"/>
            <a:chExt cx="12594035" cy="604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Presented by Binita Mahto,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50237" y="5923061"/>
            <a:ext cx="9445526" cy="453629"/>
            <a:chOff x="0" y="0"/>
            <a:chExt cx="12594035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 Department of Mathematics &amp; Computing, IIT (ISM) Dhanbad.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50238" y="6801891"/>
            <a:ext cx="7800665" cy="667642"/>
            <a:chOff x="0" y="0"/>
            <a:chExt cx="10400886" cy="8901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00886" cy="890190"/>
            </a:xfrm>
            <a:custGeom>
              <a:avLst/>
              <a:gdLst/>
              <a:ahLst/>
              <a:cxnLst/>
              <a:rect r="r" b="b" t="t" l="l"/>
              <a:pathLst>
                <a:path h="890190" w="10400886">
                  <a:moveTo>
                    <a:pt x="0" y="0"/>
                  </a:moveTo>
                  <a:lnTo>
                    <a:pt x="10400886" y="0"/>
                  </a:lnTo>
                  <a:lnTo>
                    <a:pt x="10400886" y="890190"/>
                  </a:lnTo>
                  <a:lnTo>
                    <a:pt x="0" y="89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400886" cy="9282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       Guided by Prof. Anurag  Jayswal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585615"/>
            <a:ext cx="8484840" cy="885974"/>
            <a:chOff x="0" y="0"/>
            <a:chExt cx="11313120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1312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313120">
                  <a:moveTo>
                    <a:pt x="0" y="0"/>
                  </a:moveTo>
                  <a:lnTo>
                    <a:pt x="11313120" y="0"/>
                  </a:lnTo>
                  <a:lnTo>
                    <a:pt x="1131312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313120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Handling Class Imbalance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2896791"/>
            <a:ext cx="9445526" cy="907256"/>
            <a:chOff x="0" y="0"/>
            <a:chExt cx="12594035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Our dataset exhibits imbalance with dominant neutral comments over positive and negative ones.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4229249"/>
            <a:ext cx="5670649" cy="708720"/>
            <a:chOff x="0" y="0"/>
            <a:chExt cx="7560865" cy="944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60865" cy="944960"/>
            </a:xfrm>
            <a:custGeom>
              <a:avLst/>
              <a:gdLst/>
              <a:ahLst/>
              <a:cxnLst/>
              <a:rect r="r" b="b" t="t" l="l"/>
              <a:pathLst>
                <a:path h="944960" w="7560865">
                  <a:moveTo>
                    <a:pt x="0" y="0"/>
                  </a:moveTo>
                  <a:lnTo>
                    <a:pt x="7560865" y="0"/>
                  </a:lnTo>
                  <a:lnTo>
                    <a:pt x="7560865" y="944960"/>
                  </a:lnTo>
                  <a:lnTo>
                    <a:pt x="0" y="944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560865" cy="9830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Our Solution: SMOTE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2238" y="5363170"/>
            <a:ext cx="9445526" cy="907256"/>
            <a:chOff x="0" y="0"/>
            <a:chExt cx="12594035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Generates synthetic minority class samples for better model fairness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2238" y="6369546"/>
            <a:ext cx="9445526" cy="453629"/>
            <a:chOff x="0" y="0"/>
            <a:chExt cx="12594035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Prevents overfitting compared to simple oversampling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2238" y="6922294"/>
            <a:ext cx="9445526" cy="453629"/>
            <a:chOff x="0" y="0"/>
            <a:chExt cx="12594035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Balancing classes improves prediction accuracy and recall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2238" y="7475041"/>
            <a:ext cx="9445526" cy="453629"/>
            <a:chOff x="0" y="0"/>
            <a:chExt cx="12594035" cy="6048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Widely used and proven effective in text classification tasks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8307" y="589509"/>
            <a:ext cx="7142410" cy="668239"/>
            <a:chOff x="0" y="0"/>
            <a:chExt cx="9523213" cy="8909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23213" cy="890985"/>
            </a:xfrm>
            <a:custGeom>
              <a:avLst/>
              <a:gdLst/>
              <a:ahLst/>
              <a:cxnLst/>
              <a:rect r="r" b="b" t="t" l="l"/>
              <a:pathLst>
                <a:path h="890985" w="9523213">
                  <a:moveTo>
                    <a:pt x="0" y="0"/>
                  </a:moveTo>
                  <a:lnTo>
                    <a:pt x="9523213" y="0"/>
                  </a:lnTo>
                  <a:lnTo>
                    <a:pt x="9523213" y="890985"/>
                  </a:lnTo>
                  <a:lnTo>
                    <a:pt x="0" y="890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523213" cy="9386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50"/>
                </a:lnSpc>
              </a:pPr>
              <a:r>
                <a:rPr lang="en-US" sz="4187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What is the Model We Used?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8307" y="1685330"/>
            <a:ext cx="16791385" cy="342156"/>
            <a:chOff x="0" y="0"/>
            <a:chExt cx="22388513" cy="4562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388514" cy="456208"/>
            </a:xfrm>
            <a:custGeom>
              <a:avLst/>
              <a:gdLst/>
              <a:ahLst/>
              <a:cxnLst/>
              <a:rect r="r" b="b" t="t" l="l"/>
              <a:pathLst>
                <a:path h="456208" w="22388514">
                  <a:moveTo>
                    <a:pt x="0" y="0"/>
                  </a:moveTo>
                  <a:lnTo>
                    <a:pt x="22388514" y="0"/>
                  </a:lnTo>
                  <a:lnTo>
                    <a:pt x="22388514" y="456208"/>
                  </a:lnTo>
                  <a:lnTo>
                    <a:pt x="0" y="4562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2388513" cy="5324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1625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We selected a powerful, efficient model to handle complex patterns in text data.</a:t>
              </a:r>
            </a:p>
          </p:txBody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748307" y="2305348"/>
            <a:ext cx="534441" cy="534441"/>
          </a:xfrm>
          <a:custGeom>
            <a:avLst/>
            <a:gdLst/>
            <a:ahLst/>
            <a:cxnLst/>
            <a:rect r="r" b="b" t="t" l="l"/>
            <a:pathLst>
              <a:path h="534441" w="534441">
                <a:moveTo>
                  <a:pt x="0" y="0"/>
                </a:moveTo>
                <a:lnTo>
                  <a:pt x="534442" y="0"/>
                </a:lnTo>
                <a:lnTo>
                  <a:pt x="534442" y="534441"/>
                </a:lnTo>
                <a:lnTo>
                  <a:pt x="0" y="534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96466" y="2394942"/>
            <a:ext cx="2672804" cy="334119"/>
            <a:chOff x="0" y="0"/>
            <a:chExt cx="3563738" cy="4454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63738" cy="445492"/>
            </a:xfrm>
            <a:custGeom>
              <a:avLst/>
              <a:gdLst/>
              <a:ahLst/>
              <a:cxnLst/>
              <a:rect r="r" b="b" t="t" l="l"/>
              <a:pathLst>
                <a:path h="445492" w="3563738">
                  <a:moveTo>
                    <a:pt x="0" y="0"/>
                  </a:moveTo>
                  <a:lnTo>
                    <a:pt x="3563738" y="0"/>
                  </a:lnTo>
                  <a:lnTo>
                    <a:pt x="3563738" y="445492"/>
                  </a:lnTo>
                  <a:lnTo>
                    <a:pt x="0" y="445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3563738" cy="474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25"/>
                </a:lnSpc>
              </a:pPr>
              <a:r>
                <a:rPr lang="en-US" sz="2062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Fast training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96466" y="2857351"/>
            <a:ext cx="3249215" cy="1026467"/>
            <a:chOff x="0" y="0"/>
            <a:chExt cx="4332287" cy="13686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32287" cy="1368623"/>
            </a:xfrm>
            <a:custGeom>
              <a:avLst/>
              <a:gdLst/>
              <a:ahLst/>
              <a:cxnLst/>
              <a:rect r="r" b="b" t="t" l="l"/>
              <a:pathLst>
                <a:path h="1368623" w="4332287">
                  <a:moveTo>
                    <a:pt x="0" y="0"/>
                  </a:moveTo>
                  <a:lnTo>
                    <a:pt x="4332287" y="0"/>
                  </a:lnTo>
                  <a:lnTo>
                    <a:pt x="4332287" y="1368623"/>
                  </a:lnTo>
                  <a:lnTo>
                    <a:pt x="0" y="1368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4332287" cy="14448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1625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Optimized for high-speed learning without sacrificing accuracy.</a:t>
              </a:r>
            </a:p>
          </p:txBody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5012829" y="2305348"/>
            <a:ext cx="534441" cy="534441"/>
          </a:xfrm>
          <a:custGeom>
            <a:avLst/>
            <a:gdLst/>
            <a:ahLst/>
            <a:cxnLst/>
            <a:rect r="r" b="b" t="t" l="l"/>
            <a:pathLst>
              <a:path h="534441" w="534441">
                <a:moveTo>
                  <a:pt x="0" y="0"/>
                </a:moveTo>
                <a:lnTo>
                  <a:pt x="534441" y="0"/>
                </a:lnTo>
                <a:lnTo>
                  <a:pt x="534441" y="534441"/>
                </a:lnTo>
                <a:lnTo>
                  <a:pt x="0" y="53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760987" y="2394942"/>
            <a:ext cx="2672804" cy="334119"/>
            <a:chOff x="0" y="0"/>
            <a:chExt cx="3563738" cy="4454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63738" cy="445492"/>
            </a:xfrm>
            <a:custGeom>
              <a:avLst/>
              <a:gdLst/>
              <a:ahLst/>
              <a:cxnLst/>
              <a:rect r="r" b="b" t="t" l="l"/>
              <a:pathLst>
                <a:path h="445492" w="3563738">
                  <a:moveTo>
                    <a:pt x="0" y="0"/>
                  </a:moveTo>
                  <a:lnTo>
                    <a:pt x="3563738" y="0"/>
                  </a:lnTo>
                  <a:lnTo>
                    <a:pt x="3563738" y="445492"/>
                  </a:lnTo>
                  <a:lnTo>
                    <a:pt x="0" y="445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3563738" cy="474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25"/>
                </a:lnSpc>
              </a:pPr>
              <a:r>
                <a:rPr lang="en-US" sz="2062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Ensemble of trees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760987" y="2857351"/>
            <a:ext cx="3249365" cy="684311"/>
            <a:chOff x="0" y="0"/>
            <a:chExt cx="4332487" cy="9124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332487" cy="912415"/>
            </a:xfrm>
            <a:custGeom>
              <a:avLst/>
              <a:gdLst/>
              <a:ahLst/>
              <a:cxnLst/>
              <a:rect r="r" b="b" t="t" l="l"/>
              <a:pathLst>
                <a:path h="912415" w="4332487">
                  <a:moveTo>
                    <a:pt x="0" y="0"/>
                  </a:moveTo>
                  <a:lnTo>
                    <a:pt x="4332487" y="0"/>
                  </a:lnTo>
                  <a:lnTo>
                    <a:pt x="4332487" y="912415"/>
                  </a:lnTo>
                  <a:lnTo>
                    <a:pt x="0" y="912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4332487" cy="9886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1625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Combines many small decision trees to improve predictions.</a:t>
              </a:r>
            </a:p>
          </p:txBody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9277499" y="2305348"/>
            <a:ext cx="534441" cy="534441"/>
          </a:xfrm>
          <a:custGeom>
            <a:avLst/>
            <a:gdLst/>
            <a:ahLst/>
            <a:cxnLst/>
            <a:rect r="r" b="b" t="t" l="l"/>
            <a:pathLst>
              <a:path h="534441" w="534441">
                <a:moveTo>
                  <a:pt x="0" y="0"/>
                </a:moveTo>
                <a:lnTo>
                  <a:pt x="534441" y="0"/>
                </a:lnTo>
                <a:lnTo>
                  <a:pt x="534441" y="534441"/>
                </a:lnTo>
                <a:lnTo>
                  <a:pt x="0" y="534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0025657" y="2394942"/>
            <a:ext cx="2672804" cy="334119"/>
            <a:chOff x="0" y="0"/>
            <a:chExt cx="3563738" cy="44549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563738" cy="445492"/>
            </a:xfrm>
            <a:custGeom>
              <a:avLst/>
              <a:gdLst/>
              <a:ahLst/>
              <a:cxnLst/>
              <a:rect r="r" b="b" t="t" l="l"/>
              <a:pathLst>
                <a:path h="445492" w="3563738">
                  <a:moveTo>
                    <a:pt x="0" y="0"/>
                  </a:moveTo>
                  <a:lnTo>
                    <a:pt x="3563738" y="0"/>
                  </a:lnTo>
                  <a:lnTo>
                    <a:pt x="3563738" y="445492"/>
                  </a:lnTo>
                  <a:lnTo>
                    <a:pt x="0" y="445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3563738" cy="474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25"/>
                </a:lnSpc>
              </a:pPr>
              <a:r>
                <a:rPr lang="en-US" sz="2062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Boosting technique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025657" y="2857351"/>
            <a:ext cx="3249365" cy="684311"/>
            <a:chOff x="0" y="0"/>
            <a:chExt cx="4332487" cy="91241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332487" cy="912415"/>
            </a:xfrm>
            <a:custGeom>
              <a:avLst/>
              <a:gdLst/>
              <a:ahLst/>
              <a:cxnLst/>
              <a:rect r="r" b="b" t="t" l="l"/>
              <a:pathLst>
                <a:path h="912415" w="4332487">
                  <a:moveTo>
                    <a:pt x="0" y="0"/>
                  </a:moveTo>
                  <a:lnTo>
                    <a:pt x="4332487" y="0"/>
                  </a:lnTo>
                  <a:lnTo>
                    <a:pt x="4332487" y="912415"/>
                  </a:lnTo>
                  <a:lnTo>
                    <a:pt x="0" y="912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4332487" cy="9886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1625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Sequentially learns from errors to enhance model performance.</a:t>
              </a:r>
            </a:p>
          </p:txBody>
        </p:sp>
      </p:grpSp>
      <p:sp>
        <p:nvSpPr>
          <p:cNvPr name="Freeform 33" id="33" descr="preencoded.png"/>
          <p:cNvSpPr/>
          <p:nvPr/>
        </p:nvSpPr>
        <p:spPr>
          <a:xfrm flipH="false" flipV="false" rot="0">
            <a:off x="13542169" y="2305348"/>
            <a:ext cx="534441" cy="534441"/>
          </a:xfrm>
          <a:custGeom>
            <a:avLst/>
            <a:gdLst/>
            <a:ahLst/>
            <a:cxnLst/>
            <a:rect r="r" b="b" t="t" l="l"/>
            <a:pathLst>
              <a:path h="534441" w="534441">
                <a:moveTo>
                  <a:pt x="0" y="0"/>
                </a:moveTo>
                <a:lnTo>
                  <a:pt x="534441" y="0"/>
                </a:lnTo>
                <a:lnTo>
                  <a:pt x="534441" y="534441"/>
                </a:lnTo>
                <a:lnTo>
                  <a:pt x="0" y="53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4290327" y="2394942"/>
            <a:ext cx="2672804" cy="334119"/>
            <a:chOff x="0" y="0"/>
            <a:chExt cx="3563738" cy="44549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563738" cy="445492"/>
            </a:xfrm>
            <a:custGeom>
              <a:avLst/>
              <a:gdLst/>
              <a:ahLst/>
              <a:cxnLst/>
              <a:rect r="r" b="b" t="t" l="l"/>
              <a:pathLst>
                <a:path h="445492" w="3563738">
                  <a:moveTo>
                    <a:pt x="0" y="0"/>
                  </a:moveTo>
                  <a:lnTo>
                    <a:pt x="3563738" y="0"/>
                  </a:lnTo>
                  <a:lnTo>
                    <a:pt x="3563738" y="445492"/>
                  </a:lnTo>
                  <a:lnTo>
                    <a:pt x="0" y="445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3563738" cy="474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25"/>
                </a:lnSpc>
              </a:pPr>
              <a:r>
                <a:rPr lang="en-US" sz="2062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Memory efficient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290327" y="2857351"/>
            <a:ext cx="3249365" cy="1026467"/>
            <a:chOff x="0" y="0"/>
            <a:chExt cx="4332487" cy="136862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332487" cy="1368623"/>
            </a:xfrm>
            <a:custGeom>
              <a:avLst/>
              <a:gdLst/>
              <a:ahLst/>
              <a:cxnLst/>
              <a:rect r="r" b="b" t="t" l="l"/>
              <a:pathLst>
                <a:path h="1368623" w="4332487">
                  <a:moveTo>
                    <a:pt x="0" y="0"/>
                  </a:moveTo>
                  <a:lnTo>
                    <a:pt x="4332487" y="0"/>
                  </a:lnTo>
                  <a:lnTo>
                    <a:pt x="4332487" y="1368623"/>
                  </a:lnTo>
                  <a:lnTo>
                    <a:pt x="0" y="1368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76200"/>
              <a:ext cx="4332487" cy="14448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1625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Uses system memory smartly for faster computation and scalability.</a:t>
              </a:r>
            </a:p>
          </p:txBody>
        </p:sp>
      </p:grpSp>
      <p:sp>
        <p:nvSpPr>
          <p:cNvPr name="Freeform 40" id="40" descr="preencoded.png"/>
          <p:cNvSpPr/>
          <p:nvPr/>
        </p:nvSpPr>
        <p:spPr>
          <a:xfrm flipH="false" flipV="false" rot="0">
            <a:off x="748307" y="4124325"/>
            <a:ext cx="8359527" cy="5573017"/>
          </a:xfrm>
          <a:custGeom>
            <a:avLst/>
            <a:gdLst/>
            <a:ahLst/>
            <a:cxnLst/>
            <a:rect r="r" b="b" t="t" l="l"/>
            <a:pathLst>
              <a:path h="5573017" w="8359527">
                <a:moveTo>
                  <a:pt x="0" y="0"/>
                </a:moveTo>
                <a:lnTo>
                  <a:pt x="8359528" y="0"/>
                </a:lnTo>
                <a:lnTo>
                  <a:pt x="8359528" y="5573017"/>
                </a:lnTo>
                <a:lnTo>
                  <a:pt x="0" y="5573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" t="0" r="-28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349104"/>
            <a:ext cx="11136214" cy="885974"/>
            <a:chOff x="0" y="0"/>
            <a:chExt cx="14848285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8482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14848284">
                  <a:moveTo>
                    <a:pt x="0" y="0"/>
                  </a:moveTo>
                  <a:lnTo>
                    <a:pt x="14848284" y="0"/>
                  </a:lnTo>
                  <a:lnTo>
                    <a:pt x="148482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848285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Model Pipeline &amp; Why LightGBM?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992238" y="3802112"/>
            <a:ext cx="4075808" cy="1134070"/>
          </a:xfrm>
          <a:custGeom>
            <a:avLst/>
            <a:gdLst/>
            <a:ahLst/>
            <a:cxnLst/>
            <a:rect r="r" b="b" t="t" l="l"/>
            <a:pathLst>
              <a:path h="1134070" w="4075808">
                <a:moveTo>
                  <a:pt x="0" y="0"/>
                </a:moveTo>
                <a:lnTo>
                  <a:pt x="4075807" y="0"/>
                </a:lnTo>
                <a:lnTo>
                  <a:pt x="4075807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" t="0" r="-37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75755" y="5361385"/>
            <a:ext cx="3508772" cy="442912"/>
            <a:chOff x="0" y="0"/>
            <a:chExt cx="4678363" cy="590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78363" cy="590550"/>
            </a:xfrm>
            <a:custGeom>
              <a:avLst/>
              <a:gdLst/>
              <a:ahLst/>
              <a:cxnLst/>
              <a:rect r="r" b="b" t="t" l="l"/>
              <a:pathLst>
                <a:path h="590550" w="4678363">
                  <a:moveTo>
                    <a:pt x="0" y="0"/>
                  </a:moveTo>
                  <a:lnTo>
                    <a:pt x="4678363" y="0"/>
                  </a:lnTo>
                  <a:lnTo>
                    <a:pt x="467836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67836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Preprocessing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5755" y="5974408"/>
            <a:ext cx="3508772" cy="907256"/>
            <a:chOff x="0" y="0"/>
            <a:chExt cx="4678363" cy="1209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78363" cy="1209675"/>
            </a:xfrm>
            <a:custGeom>
              <a:avLst/>
              <a:gdLst/>
              <a:ahLst/>
              <a:cxnLst/>
              <a:rect r="r" b="b" t="t" l="l"/>
              <a:pathLst>
                <a:path h="1209675" w="4678363">
                  <a:moveTo>
                    <a:pt x="0" y="0"/>
                  </a:moveTo>
                  <a:lnTo>
                    <a:pt x="4678363" y="0"/>
                  </a:lnTo>
                  <a:lnTo>
                    <a:pt x="467836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467836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Clean and prepare data for analysis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5068044" y="3802112"/>
            <a:ext cx="4075956" cy="1134070"/>
          </a:xfrm>
          <a:custGeom>
            <a:avLst/>
            <a:gdLst/>
            <a:ahLst/>
            <a:cxnLst/>
            <a:rect r="r" b="b" t="t" l="l"/>
            <a:pathLst>
              <a:path h="1134070" w="4075956">
                <a:moveTo>
                  <a:pt x="0" y="0"/>
                </a:moveTo>
                <a:lnTo>
                  <a:pt x="4075956" y="0"/>
                </a:lnTo>
                <a:lnTo>
                  <a:pt x="4075956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" t="0" r="-35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351561" y="5361385"/>
            <a:ext cx="3508921" cy="442912"/>
            <a:chOff x="0" y="0"/>
            <a:chExt cx="4678562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78562" cy="590550"/>
            </a:xfrm>
            <a:custGeom>
              <a:avLst/>
              <a:gdLst/>
              <a:ahLst/>
              <a:cxnLst/>
              <a:rect r="r" b="b" t="t" l="l"/>
              <a:pathLst>
                <a:path h="590550" w="4678562">
                  <a:moveTo>
                    <a:pt x="0" y="0"/>
                  </a:moveTo>
                  <a:lnTo>
                    <a:pt x="4678562" y="0"/>
                  </a:lnTo>
                  <a:lnTo>
                    <a:pt x="467856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67856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TF-IDF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351561" y="5974408"/>
            <a:ext cx="3508921" cy="907256"/>
            <a:chOff x="0" y="0"/>
            <a:chExt cx="4678562" cy="1209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78562" cy="1209675"/>
            </a:xfrm>
            <a:custGeom>
              <a:avLst/>
              <a:gdLst/>
              <a:ahLst/>
              <a:cxnLst/>
              <a:rect r="r" b="b" t="t" l="l"/>
              <a:pathLst>
                <a:path h="1209675" w="4678562">
                  <a:moveTo>
                    <a:pt x="0" y="0"/>
                  </a:moveTo>
                  <a:lnTo>
                    <a:pt x="4678562" y="0"/>
                  </a:lnTo>
                  <a:lnTo>
                    <a:pt x="467856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467856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Extract key features from text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9144000" y="3802112"/>
            <a:ext cx="4075807" cy="1134070"/>
          </a:xfrm>
          <a:custGeom>
            <a:avLst/>
            <a:gdLst/>
            <a:ahLst/>
            <a:cxnLst/>
            <a:rect r="r" b="b" t="t" l="l"/>
            <a:pathLst>
              <a:path h="1134070" w="4075807">
                <a:moveTo>
                  <a:pt x="0" y="0"/>
                </a:moveTo>
                <a:lnTo>
                  <a:pt x="4075807" y="0"/>
                </a:lnTo>
                <a:lnTo>
                  <a:pt x="4075807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" t="0" r="-37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427518" y="5361385"/>
            <a:ext cx="3508772" cy="442912"/>
            <a:chOff x="0" y="0"/>
            <a:chExt cx="4678363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78363" cy="590550"/>
            </a:xfrm>
            <a:custGeom>
              <a:avLst/>
              <a:gdLst/>
              <a:ahLst/>
              <a:cxnLst/>
              <a:rect r="r" b="b" t="t" l="l"/>
              <a:pathLst>
                <a:path h="590550" w="4678363">
                  <a:moveTo>
                    <a:pt x="0" y="0"/>
                  </a:moveTo>
                  <a:lnTo>
                    <a:pt x="4678363" y="0"/>
                  </a:lnTo>
                  <a:lnTo>
                    <a:pt x="467836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67836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SMOTE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27518" y="5974408"/>
            <a:ext cx="3508772" cy="907256"/>
            <a:chOff x="0" y="0"/>
            <a:chExt cx="4678363" cy="12096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678363" cy="1209675"/>
            </a:xfrm>
            <a:custGeom>
              <a:avLst/>
              <a:gdLst/>
              <a:ahLst/>
              <a:cxnLst/>
              <a:rect r="r" b="b" t="t" l="l"/>
              <a:pathLst>
                <a:path h="1209675" w="4678363">
                  <a:moveTo>
                    <a:pt x="0" y="0"/>
                  </a:moveTo>
                  <a:lnTo>
                    <a:pt x="4678363" y="0"/>
                  </a:lnTo>
                  <a:lnTo>
                    <a:pt x="467836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467836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Balance classes with synthetic samples</a:t>
              </a:r>
            </a:p>
          </p:txBody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13219807" y="3802112"/>
            <a:ext cx="4075956" cy="1134070"/>
          </a:xfrm>
          <a:custGeom>
            <a:avLst/>
            <a:gdLst/>
            <a:ahLst/>
            <a:cxnLst/>
            <a:rect r="r" b="b" t="t" l="l"/>
            <a:pathLst>
              <a:path h="1134070" w="4075956">
                <a:moveTo>
                  <a:pt x="0" y="0"/>
                </a:moveTo>
                <a:lnTo>
                  <a:pt x="4075957" y="0"/>
                </a:lnTo>
                <a:lnTo>
                  <a:pt x="4075957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" t="0" r="-35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503325" y="5361385"/>
            <a:ext cx="3508921" cy="442912"/>
            <a:chOff x="0" y="0"/>
            <a:chExt cx="467856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78562" cy="590550"/>
            </a:xfrm>
            <a:custGeom>
              <a:avLst/>
              <a:gdLst/>
              <a:ahLst/>
              <a:cxnLst/>
              <a:rect r="r" b="b" t="t" l="l"/>
              <a:pathLst>
                <a:path h="590550" w="4678562">
                  <a:moveTo>
                    <a:pt x="0" y="0"/>
                  </a:moveTo>
                  <a:lnTo>
                    <a:pt x="4678562" y="0"/>
                  </a:lnTo>
                  <a:lnTo>
                    <a:pt x="467856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67856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LightGBM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503325" y="5974408"/>
            <a:ext cx="3508921" cy="907256"/>
            <a:chOff x="0" y="0"/>
            <a:chExt cx="4678562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78562" cy="1209675"/>
            </a:xfrm>
            <a:custGeom>
              <a:avLst/>
              <a:gdLst/>
              <a:ahLst/>
              <a:cxnLst/>
              <a:rect r="r" b="b" t="t" l="l"/>
              <a:pathLst>
                <a:path h="1209675" w="4678562">
                  <a:moveTo>
                    <a:pt x="0" y="0"/>
                  </a:moveTo>
                  <a:lnTo>
                    <a:pt x="4678562" y="0"/>
                  </a:lnTo>
                  <a:lnTo>
                    <a:pt x="467856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467856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Fast, accurate, and memory efficient model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831800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Evaluation Metrics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2284810"/>
            <a:ext cx="16303526" cy="453629"/>
            <a:chOff x="0" y="0"/>
            <a:chExt cx="21738035" cy="604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C7CDD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Accuracy = 87%</a:t>
              </a:r>
            </a:p>
          </p:txBody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992238" y="3376315"/>
            <a:ext cx="4972645" cy="1933872"/>
          </a:xfrm>
          <a:custGeom>
            <a:avLst/>
            <a:gdLst/>
            <a:ahLst/>
            <a:cxnLst/>
            <a:rect r="r" b="b" t="t" l="l"/>
            <a:pathLst>
              <a:path h="1933872" w="4972645">
                <a:moveTo>
                  <a:pt x="0" y="0"/>
                </a:moveTo>
                <a:lnTo>
                  <a:pt x="4972644" y="0"/>
                </a:lnTo>
                <a:lnTo>
                  <a:pt x="4972644" y="1933873"/>
                </a:lnTo>
                <a:lnTo>
                  <a:pt x="0" y="1933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t="0" r="-1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92238" y="5310188"/>
            <a:ext cx="283518" cy="283518"/>
            <a:chOff x="0" y="0"/>
            <a:chExt cx="378023" cy="3780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8079" cy="378079"/>
            </a:xfrm>
            <a:custGeom>
              <a:avLst/>
              <a:gdLst/>
              <a:ahLst/>
              <a:cxnLst/>
              <a:rect r="r" b="b" t="t" l="l"/>
              <a:pathLst>
                <a:path h="378079" w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DE080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1955" y="5310188"/>
            <a:ext cx="1234231" cy="283518"/>
            <a:chOff x="0" y="0"/>
            <a:chExt cx="1645642" cy="3780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45642" cy="378023"/>
            </a:xfrm>
            <a:custGeom>
              <a:avLst/>
              <a:gdLst/>
              <a:ahLst/>
              <a:cxnLst/>
              <a:rect r="r" b="b" t="t" l="l"/>
              <a:pathLst>
                <a:path h="378023" w="1645642">
                  <a:moveTo>
                    <a:pt x="0" y="0"/>
                  </a:moveTo>
                  <a:lnTo>
                    <a:pt x="1645642" y="0"/>
                  </a:lnTo>
                  <a:lnTo>
                    <a:pt x="1645642" y="378023"/>
                  </a:lnTo>
                  <a:lnTo>
                    <a:pt x="0" y="378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1645642" cy="330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87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Precision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73810" y="5310188"/>
            <a:ext cx="283517" cy="283518"/>
            <a:chOff x="0" y="0"/>
            <a:chExt cx="378023" cy="3780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8079" cy="378079"/>
            </a:xfrm>
            <a:custGeom>
              <a:avLst/>
              <a:gdLst/>
              <a:ahLst/>
              <a:cxnLst/>
              <a:rect r="r" b="b" t="t" l="l"/>
              <a:pathLst>
                <a:path h="378079" w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F9424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933528" y="5310188"/>
            <a:ext cx="804565" cy="283518"/>
            <a:chOff x="0" y="0"/>
            <a:chExt cx="1072753" cy="3780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2753" cy="378023"/>
            </a:xfrm>
            <a:custGeom>
              <a:avLst/>
              <a:gdLst/>
              <a:ahLst/>
              <a:cxnLst/>
              <a:rect r="r" b="b" t="t" l="l"/>
              <a:pathLst>
                <a:path h="378023" w="1072753">
                  <a:moveTo>
                    <a:pt x="0" y="0"/>
                  </a:moveTo>
                  <a:lnTo>
                    <a:pt x="1072753" y="0"/>
                  </a:lnTo>
                  <a:lnTo>
                    <a:pt x="1072753" y="378023"/>
                  </a:lnTo>
                  <a:lnTo>
                    <a:pt x="0" y="378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47625"/>
              <a:ext cx="1072753" cy="330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87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Recall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2238" y="5784205"/>
            <a:ext cx="283518" cy="283518"/>
            <a:chOff x="0" y="0"/>
            <a:chExt cx="378023" cy="37802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78079" cy="378079"/>
            </a:xfrm>
            <a:custGeom>
              <a:avLst/>
              <a:gdLst/>
              <a:ahLst/>
              <a:cxnLst/>
              <a:rect r="r" b="b" t="t" l="l"/>
              <a:pathLst>
                <a:path h="378079" w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FB9494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51955" y="5784205"/>
            <a:ext cx="1193750" cy="283518"/>
            <a:chOff x="0" y="0"/>
            <a:chExt cx="1591667" cy="3780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91667" cy="378023"/>
            </a:xfrm>
            <a:custGeom>
              <a:avLst/>
              <a:gdLst/>
              <a:ahLst/>
              <a:cxnLst/>
              <a:rect r="r" b="b" t="t" l="l"/>
              <a:pathLst>
                <a:path h="378023" w="1591667">
                  <a:moveTo>
                    <a:pt x="0" y="0"/>
                  </a:moveTo>
                  <a:lnTo>
                    <a:pt x="1591667" y="0"/>
                  </a:lnTo>
                  <a:lnTo>
                    <a:pt x="1591667" y="378023"/>
                  </a:lnTo>
                  <a:lnTo>
                    <a:pt x="0" y="378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47625"/>
              <a:ext cx="1591667" cy="330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87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F1-Score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92238" y="6479827"/>
            <a:ext cx="4972645" cy="907256"/>
            <a:chOff x="0" y="0"/>
            <a:chExt cx="6630193" cy="12096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Performance measures by sentiment class showing model balance.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6666160" y="3376315"/>
            <a:ext cx="4972645" cy="4143821"/>
          </a:xfrm>
          <a:custGeom>
            <a:avLst/>
            <a:gdLst/>
            <a:ahLst/>
            <a:cxnLst/>
            <a:rect r="r" b="b" t="t" l="l"/>
            <a:pathLst>
              <a:path h="4143821" w="4972645">
                <a:moveTo>
                  <a:pt x="0" y="0"/>
                </a:moveTo>
                <a:lnTo>
                  <a:pt x="4972645" y="0"/>
                </a:lnTo>
                <a:lnTo>
                  <a:pt x="4972645" y="4143821"/>
                </a:lnTo>
                <a:lnTo>
                  <a:pt x="0" y="4143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6666160" y="7839075"/>
            <a:ext cx="4972645" cy="1360885"/>
            <a:chOff x="0" y="0"/>
            <a:chExt cx="6630193" cy="181451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6630193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Confusion matrix heatmap visually represents prediction errors and successes.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877443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Application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472136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For Content Creators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198566"/>
            <a:ext cx="7805886" cy="453629"/>
            <a:chOff x="0" y="0"/>
            <a:chExt cx="10407848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Gain audience sentiment insights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5751314"/>
            <a:ext cx="7805886" cy="453629"/>
            <a:chOff x="0" y="0"/>
            <a:chExt cx="1040784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Optimize video content strategies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6304061"/>
            <a:ext cx="7805886" cy="453629"/>
            <a:chOff x="0" y="0"/>
            <a:chExt cx="10407848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Engage viewers with targeted responses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2238" y="6856810"/>
            <a:ext cx="7805886" cy="453629"/>
            <a:chOff x="0" y="0"/>
            <a:chExt cx="10407848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Track trends in real time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>
                <a:alpha val="6392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476544" y="3383522"/>
            <a:ext cx="10052000" cy="2008667"/>
            <a:chOff x="0" y="0"/>
            <a:chExt cx="13402667" cy="26782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02667" cy="2678223"/>
            </a:xfrm>
            <a:custGeom>
              <a:avLst/>
              <a:gdLst/>
              <a:ahLst/>
              <a:cxnLst/>
              <a:rect r="r" b="b" t="t" l="l"/>
              <a:pathLst>
                <a:path h="2678223" w="13402667">
                  <a:moveTo>
                    <a:pt x="0" y="0"/>
                  </a:moveTo>
                  <a:lnTo>
                    <a:pt x="13402667" y="0"/>
                  </a:lnTo>
                  <a:lnTo>
                    <a:pt x="13402667" y="2678223"/>
                  </a:lnTo>
                  <a:lnTo>
                    <a:pt x="0" y="2678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3402667" cy="27353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                                               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716881"/>
            <a:ext cx="11417499" cy="885974"/>
            <a:chOff x="0" y="0"/>
            <a:chExt cx="1522333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223331" cy="1181298"/>
            </a:xfrm>
            <a:custGeom>
              <a:avLst/>
              <a:gdLst/>
              <a:ahLst/>
              <a:cxnLst/>
              <a:rect r="r" b="b" t="t" l="l"/>
              <a:pathLst>
                <a:path h="1181298" w="15223331">
                  <a:moveTo>
                    <a:pt x="0" y="0"/>
                  </a:moveTo>
                  <a:lnTo>
                    <a:pt x="15223331" y="0"/>
                  </a:lnTo>
                  <a:lnTo>
                    <a:pt x="15223331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22333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Introduction to Sentiment Analysis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1463576" y="3296990"/>
            <a:ext cx="5103465" cy="3402360"/>
          </a:xfrm>
          <a:custGeom>
            <a:avLst/>
            <a:gdLst/>
            <a:ahLst/>
            <a:cxnLst/>
            <a:rect r="r" b="b" t="t" l="l"/>
            <a:pathLst>
              <a:path h="3402360" w="5103465">
                <a:moveTo>
                  <a:pt x="0" y="0"/>
                </a:moveTo>
                <a:lnTo>
                  <a:pt x="5103465" y="0"/>
                </a:lnTo>
                <a:lnTo>
                  <a:pt x="5103465" y="3402360"/>
                </a:lnTo>
                <a:lnTo>
                  <a:pt x="0" y="3402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" t="0" r="-47" b="0"/>
            </a:stretch>
          </a:blipFill>
        </p:spPr>
      </p:sp>
      <p:sp>
        <p:nvSpPr>
          <p:cNvPr name="Freeform 10" id="10" descr="preencoded.png"/>
          <p:cNvSpPr/>
          <p:nvPr/>
        </p:nvSpPr>
        <p:spPr>
          <a:xfrm flipH="false" flipV="false" rot="0">
            <a:off x="6793855" y="3296990"/>
            <a:ext cx="3402360" cy="3402360"/>
          </a:xfrm>
          <a:custGeom>
            <a:avLst/>
            <a:gdLst/>
            <a:ahLst/>
            <a:cxnLst/>
            <a:rect r="r" b="b" t="t" l="l"/>
            <a:pathLst>
              <a:path h="3402360" w="3402360">
                <a:moveTo>
                  <a:pt x="0" y="0"/>
                </a:moveTo>
                <a:lnTo>
                  <a:pt x="3402360" y="0"/>
                </a:lnTo>
                <a:lnTo>
                  <a:pt x="3402360" y="3402360"/>
                </a:lnTo>
                <a:lnTo>
                  <a:pt x="0" y="3402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368831" y="3283149"/>
            <a:ext cx="5936308" cy="453629"/>
            <a:chOff x="0" y="0"/>
            <a:chExt cx="7915077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15077" cy="604838"/>
            </a:xfrm>
            <a:custGeom>
              <a:avLst/>
              <a:gdLst/>
              <a:ahLst/>
              <a:cxnLst/>
              <a:rect r="r" b="b" t="t" l="l"/>
              <a:pathLst>
                <a:path h="604838" w="7915077">
                  <a:moveTo>
                    <a:pt x="0" y="0"/>
                  </a:moveTo>
                  <a:lnTo>
                    <a:pt x="7915077" y="0"/>
                  </a:lnTo>
                  <a:lnTo>
                    <a:pt x="791507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7915077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C7CDD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Meet Riya – the YouTuber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68831" y="3991867"/>
            <a:ext cx="5936308" cy="453629"/>
            <a:chOff x="0" y="0"/>
            <a:chExt cx="7915077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15077" cy="604838"/>
            </a:xfrm>
            <a:custGeom>
              <a:avLst/>
              <a:gdLst/>
              <a:ahLst/>
              <a:cxnLst/>
              <a:rect r="r" b="b" t="t" l="l"/>
              <a:pathLst>
                <a:path h="604838" w="7915077">
                  <a:moveTo>
                    <a:pt x="0" y="0"/>
                  </a:moveTo>
                  <a:lnTo>
                    <a:pt x="7915077" y="0"/>
                  </a:lnTo>
                  <a:lnTo>
                    <a:pt x="791507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7915077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Riya has over 1M subscribers.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368831" y="4544616"/>
            <a:ext cx="5936308" cy="907256"/>
            <a:chOff x="0" y="0"/>
            <a:chExt cx="7915077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15077" cy="1209675"/>
            </a:xfrm>
            <a:custGeom>
              <a:avLst/>
              <a:gdLst/>
              <a:ahLst/>
              <a:cxnLst/>
              <a:rect r="r" b="b" t="t" l="l"/>
              <a:pathLst>
                <a:path h="1209675" w="7915077">
                  <a:moveTo>
                    <a:pt x="0" y="0"/>
                  </a:moveTo>
                  <a:lnTo>
                    <a:pt x="7915077" y="0"/>
                  </a:lnTo>
                  <a:lnTo>
                    <a:pt x="791507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791507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Her views are dropping despite regular uploads.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368831" y="5550991"/>
            <a:ext cx="5936308" cy="907256"/>
            <a:chOff x="0" y="0"/>
            <a:chExt cx="7915077" cy="1209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15077" cy="1209675"/>
            </a:xfrm>
            <a:custGeom>
              <a:avLst/>
              <a:gdLst/>
              <a:ahLst/>
              <a:cxnLst/>
              <a:rect r="r" b="b" t="t" l="l"/>
              <a:pathLst>
                <a:path h="1209675" w="7915077">
                  <a:moveTo>
                    <a:pt x="0" y="0"/>
                  </a:moveTo>
                  <a:lnTo>
                    <a:pt x="7915077" y="0"/>
                  </a:lnTo>
                  <a:lnTo>
                    <a:pt x="791507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791507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She wants to understand the reason by reading comments.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68831" y="6557368"/>
            <a:ext cx="5936308" cy="907256"/>
            <a:chOff x="0" y="0"/>
            <a:chExt cx="7915077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15077" cy="1209675"/>
            </a:xfrm>
            <a:custGeom>
              <a:avLst/>
              <a:gdLst/>
              <a:ahLst/>
              <a:cxnLst/>
              <a:rect r="r" b="b" t="t" l="l"/>
              <a:pathLst>
                <a:path h="1209675" w="7915077">
                  <a:moveTo>
                    <a:pt x="0" y="0"/>
                  </a:moveTo>
                  <a:lnTo>
                    <a:pt x="7915077" y="0"/>
                  </a:lnTo>
                  <a:lnTo>
                    <a:pt x="791507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791507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But comments are too many to manually analyze.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368831" y="7563742"/>
            <a:ext cx="5936308" cy="907256"/>
            <a:chOff x="0" y="0"/>
            <a:chExt cx="7915077" cy="12096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15077" cy="1209675"/>
            </a:xfrm>
            <a:custGeom>
              <a:avLst/>
              <a:gdLst/>
              <a:ahLst/>
              <a:cxnLst/>
              <a:rect r="r" b="b" t="t" l="l"/>
              <a:pathLst>
                <a:path h="1209675" w="7915077">
                  <a:moveTo>
                    <a:pt x="0" y="0"/>
                  </a:moveTo>
                  <a:lnTo>
                    <a:pt x="7915077" y="0"/>
                  </a:lnTo>
                  <a:lnTo>
                    <a:pt x="791507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791507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We will help Riya using Sentiment Analysis.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5802" y="745926"/>
            <a:ext cx="8548836" cy="844600"/>
            <a:chOff x="0" y="0"/>
            <a:chExt cx="11398448" cy="11261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98448" cy="1126133"/>
            </a:xfrm>
            <a:custGeom>
              <a:avLst/>
              <a:gdLst/>
              <a:ahLst/>
              <a:cxnLst/>
              <a:rect r="r" b="b" t="t" l="l"/>
              <a:pathLst>
                <a:path h="1126133" w="11398448">
                  <a:moveTo>
                    <a:pt x="0" y="0"/>
                  </a:moveTo>
                  <a:lnTo>
                    <a:pt x="11398448" y="0"/>
                  </a:lnTo>
                  <a:lnTo>
                    <a:pt x="11398448" y="1126133"/>
                  </a:lnTo>
                  <a:lnTo>
                    <a:pt x="0" y="1126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398448" cy="11737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625"/>
                </a:lnSpc>
              </a:pPr>
              <a:r>
                <a:rPr lang="en-US" sz="531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Agenda (What We’ll Cover)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5802" y="2130921"/>
            <a:ext cx="607962" cy="607963"/>
            <a:chOff x="0" y="0"/>
            <a:chExt cx="810617" cy="8106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0641" cy="810641"/>
            </a:xfrm>
            <a:custGeom>
              <a:avLst/>
              <a:gdLst/>
              <a:ahLst/>
              <a:cxnLst/>
              <a:rect r="r" b="b" t="t" l="l"/>
              <a:pathLst>
                <a:path h="810641" w="810641">
                  <a:moveTo>
                    <a:pt x="0" y="54102"/>
                  </a:moveTo>
                  <a:cubicBezTo>
                    <a:pt x="0" y="24257"/>
                    <a:pt x="24257" y="0"/>
                    <a:pt x="54102" y="0"/>
                  </a:cubicBezTo>
                  <a:lnTo>
                    <a:pt x="756539" y="0"/>
                  </a:lnTo>
                  <a:cubicBezTo>
                    <a:pt x="786384" y="0"/>
                    <a:pt x="810641" y="24257"/>
                    <a:pt x="810641" y="54102"/>
                  </a:cubicBezTo>
                  <a:lnTo>
                    <a:pt x="810641" y="756539"/>
                  </a:lnTo>
                  <a:cubicBezTo>
                    <a:pt x="810641" y="786384"/>
                    <a:pt x="786384" y="810641"/>
                    <a:pt x="756539" y="810641"/>
                  </a:cubicBezTo>
                  <a:lnTo>
                    <a:pt x="54102" y="810641"/>
                  </a:lnTo>
                  <a:cubicBezTo>
                    <a:pt x="24257" y="810641"/>
                    <a:pt x="0" y="786384"/>
                    <a:pt x="0" y="75653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47080" y="2181522"/>
            <a:ext cx="405259" cy="506611"/>
            <a:chOff x="0" y="0"/>
            <a:chExt cx="540345" cy="6754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0345" cy="675482"/>
            </a:xfrm>
            <a:custGeom>
              <a:avLst/>
              <a:gdLst/>
              <a:ahLst/>
              <a:cxnLst/>
              <a:rect r="r" b="b" t="t" l="l"/>
              <a:pathLst>
                <a:path h="675482" w="540345">
                  <a:moveTo>
                    <a:pt x="0" y="0"/>
                  </a:moveTo>
                  <a:lnTo>
                    <a:pt x="540345" y="0"/>
                  </a:lnTo>
                  <a:lnTo>
                    <a:pt x="540345" y="675482"/>
                  </a:lnTo>
                  <a:lnTo>
                    <a:pt x="0" y="675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54034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23889" y="2223790"/>
            <a:ext cx="4457254" cy="422225"/>
            <a:chOff x="0" y="0"/>
            <a:chExt cx="5943005" cy="5629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43005" cy="562967"/>
            </a:xfrm>
            <a:custGeom>
              <a:avLst/>
              <a:gdLst/>
              <a:ahLst/>
              <a:cxnLst/>
              <a:rect r="r" b="b" t="t" l="l"/>
              <a:pathLst>
                <a:path h="562967" w="5943005">
                  <a:moveTo>
                    <a:pt x="0" y="0"/>
                  </a:moveTo>
                  <a:lnTo>
                    <a:pt x="5943005" y="0"/>
                  </a:lnTo>
                  <a:lnTo>
                    <a:pt x="5943005" y="562967"/>
                  </a:lnTo>
                  <a:lnTo>
                    <a:pt x="0" y="562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943005" cy="601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What is Sentiment Analysis?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12920" y="2130921"/>
            <a:ext cx="607963" cy="607963"/>
            <a:chOff x="0" y="0"/>
            <a:chExt cx="810617" cy="8106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0641" cy="810641"/>
            </a:xfrm>
            <a:custGeom>
              <a:avLst/>
              <a:gdLst/>
              <a:ahLst/>
              <a:cxnLst/>
              <a:rect r="r" b="b" t="t" l="l"/>
              <a:pathLst>
                <a:path h="810641" w="810641">
                  <a:moveTo>
                    <a:pt x="0" y="54102"/>
                  </a:moveTo>
                  <a:cubicBezTo>
                    <a:pt x="0" y="24257"/>
                    <a:pt x="24257" y="0"/>
                    <a:pt x="54102" y="0"/>
                  </a:cubicBezTo>
                  <a:lnTo>
                    <a:pt x="756539" y="0"/>
                  </a:lnTo>
                  <a:cubicBezTo>
                    <a:pt x="786384" y="0"/>
                    <a:pt x="810641" y="24257"/>
                    <a:pt x="810641" y="54102"/>
                  </a:cubicBezTo>
                  <a:lnTo>
                    <a:pt x="810641" y="756539"/>
                  </a:lnTo>
                  <a:cubicBezTo>
                    <a:pt x="810641" y="786384"/>
                    <a:pt x="786384" y="810641"/>
                    <a:pt x="756539" y="810641"/>
                  </a:cubicBezTo>
                  <a:lnTo>
                    <a:pt x="54102" y="810641"/>
                  </a:lnTo>
                  <a:cubicBezTo>
                    <a:pt x="24257" y="810641"/>
                    <a:pt x="0" y="786384"/>
                    <a:pt x="0" y="75653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414197" y="2181522"/>
            <a:ext cx="405259" cy="506611"/>
            <a:chOff x="0" y="0"/>
            <a:chExt cx="540345" cy="6754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0345" cy="675482"/>
            </a:xfrm>
            <a:custGeom>
              <a:avLst/>
              <a:gdLst/>
              <a:ahLst/>
              <a:cxnLst/>
              <a:rect r="r" b="b" t="t" l="l"/>
              <a:pathLst>
                <a:path h="675482" w="540345">
                  <a:moveTo>
                    <a:pt x="0" y="0"/>
                  </a:moveTo>
                  <a:lnTo>
                    <a:pt x="540345" y="0"/>
                  </a:lnTo>
                  <a:lnTo>
                    <a:pt x="540345" y="675482"/>
                  </a:lnTo>
                  <a:lnTo>
                    <a:pt x="0" y="675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54034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91006" y="2223790"/>
            <a:ext cx="3378250" cy="422225"/>
            <a:chOff x="0" y="0"/>
            <a:chExt cx="4504333" cy="5629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04333" cy="562967"/>
            </a:xfrm>
            <a:custGeom>
              <a:avLst/>
              <a:gdLst/>
              <a:ahLst/>
              <a:cxnLst/>
              <a:rect r="r" b="b" t="t" l="l"/>
              <a:pathLst>
                <a:path h="562967" w="4504333">
                  <a:moveTo>
                    <a:pt x="0" y="0"/>
                  </a:moveTo>
                  <a:lnTo>
                    <a:pt x="4504333" y="0"/>
                  </a:lnTo>
                  <a:lnTo>
                    <a:pt x="4504333" y="562967"/>
                  </a:lnTo>
                  <a:lnTo>
                    <a:pt x="0" y="562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504333" cy="601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DataSet Overview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5802" y="3279279"/>
            <a:ext cx="607962" cy="607962"/>
            <a:chOff x="0" y="0"/>
            <a:chExt cx="810617" cy="81061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0641" cy="810641"/>
            </a:xfrm>
            <a:custGeom>
              <a:avLst/>
              <a:gdLst/>
              <a:ahLst/>
              <a:cxnLst/>
              <a:rect r="r" b="b" t="t" l="l"/>
              <a:pathLst>
                <a:path h="810641" w="810641">
                  <a:moveTo>
                    <a:pt x="0" y="54102"/>
                  </a:moveTo>
                  <a:cubicBezTo>
                    <a:pt x="0" y="24257"/>
                    <a:pt x="24257" y="0"/>
                    <a:pt x="54102" y="0"/>
                  </a:cubicBezTo>
                  <a:lnTo>
                    <a:pt x="756539" y="0"/>
                  </a:lnTo>
                  <a:cubicBezTo>
                    <a:pt x="786384" y="0"/>
                    <a:pt x="810641" y="24257"/>
                    <a:pt x="810641" y="54102"/>
                  </a:cubicBezTo>
                  <a:lnTo>
                    <a:pt x="810641" y="756539"/>
                  </a:lnTo>
                  <a:cubicBezTo>
                    <a:pt x="810641" y="786384"/>
                    <a:pt x="786384" y="810641"/>
                    <a:pt x="756539" y="810641"/>
                  </a:cubicBezTo>
                  <a:lnTo>
                    <a:pt x="54102" y="810641"/>
                  </a:lnTo>
                  <a:cubicBezTo>
                    <a:pt x="24257" y="810641"/>
                    <a:pt x="0" y="786384"/>
                    <a:pt x="0" y="75653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47080" y="3329880"/>
            <a:ext cx="405259" cy="506611"/>
            <a:chOff x="0" y="0"/>
            <a:chExt cx="540345" cy="6754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40345" cy="675482"/>
            </a:xfrm>
            <a:custGeom>
              <a:avLst/>
              <a:gdLst/>
              <a:ahLst/>
              <a:cxnLst/>
              <a:rect r="r" b="b" t="t" l="l"/>
              <a:pathLst>
                <a:path h="675482" w="540345">
                  <a:moveTo>
                    <a:pt x="0" y="0"/>
                  </a:moveTo>
                  <a:lnTo>
                    <a:pt x="540345" y="0"/>
                  </a:lnTo>
                  <a:lnTo>
                    <a:pt x="540345" y="675482"/>
                  </a:lnTo>
                  <a:lnTo>
                    <a:pt x="0" y="675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38100"/>
              <a:ext cx="54034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823889" y="3372148"/>
            <a:ext cx="5224760" cy="422225"/>
            <a:chOff x="0" y="0"/>
            <a:chExt cx="6966347" cy="56296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66347" cy="562967"/>
            </a:xfrm>
            <a:custGeom>
              <a:avLst/>
              <a:gdLst/>
              <a:ahLst/>
              <a:cxnLst/>
              <a:rect r="r" b="b" t="t" l="l"/>
              <a:pathLst>
                <a:path h="562967" w="6966347">
                  <a:moveTo>
                    <a:pt x="0" y="0"/>
                  </a:moveTo>
                  <a:lnTo>
                    <a:pt x="6966347" y="0"/>
                  </a:lnTo>
                  <a:lnTo>
                    <a:pt x="6966347" y="562967"/>
                  </a:lnTo>
                  <a:lnTo>
                    <a:pt x="0" y="562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6966347" cy="601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Data Cleaning and Preprocessing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312920" y="3279279"/>
            <a:ext cx="607963" cy="607962"/>
            <a:chOff x="0" y="0"/>
            <a:chExt cx="810617" cy="81061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0641" cy="810641"/>
            </a:xfrm>
            <a:custGeom>
              <a:avLst/>
              <a:gdLst/>
              <a:ahLst/>
              <a:cxnLst/>
              <a:rect r="r" b="b" t="t" l="l"/>
              <a:pathLst>
                <a:path h="810641" w="810641">
                  <a:moveTo>
                    <a:pt x="0" y="54102"/>
                  </a:moveTo>
                  <a:cubicBezTo>
                    <a:pt x="0" y="24257"/>
                    <a:pt x="24257" y="0"/>
                    <a:pt x="54102" y="0"/>
                  </a:cubicBezTo>
                  <a:lnTo>
                    <a:pt x="756539" y="0"/>
                  </a:lnTo>
                  <a:cubicBezTo>
                    <a:pt x="786384" y="0"/>
                    <a:pt x="810641" y="24257"/>
                    <a:pt x="810641" y="54102"/>
                  </a:cubicBezTo>
                  <a:lnTo>
                    <a:pt x="810641" y="756539"/>
                  </a:lnTo>
                  <a:cubicBezTo>
                    <a:pt x="810641" y="786384"/>
                    <a:pt x="786384" y="810641"/>
                    <a:pt x="756539" y="810641"/>
                  </a:cubicBezTo>
                  <a:lnTo>
                    <a:pt x="54102" y="810641"/>
                  </a:lnTo>
                  <a:cubicBezTo>
                    <a:pt x="24257" y="810641"/>
                    <a:pt x="0" y="786384"/>
                    <a:pt x="0" y="75653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414197" y="3329880"/>
            <a:ext cx="405259" cy="506611"/>
            <a:chOff x="0" y="0"/>
            <a:chExt cx="540345" cy="67548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40345" cy="675482"/>
            </a:xfrm>
            <a:custGeom>
              <a:avLst/>
              <a:gdLst/>
              <a:ahLst/>
              <a:cxnLst/>
              <a:rect r="r" b="b" t="t" l="l"/>
              <a:pathLst>
                <a:path h="675482" w="540345">
                  <a:moveTo>
                    <a:pt x="0" y="0"/>
                  </a:moveTo>
                  <a:lnTo>
                    <a:pt x="540345" y="0"/>
                  </a:lnTo>
                  <a:lnTo>
                    <a:pt x="540345" y="675482"/>
                  </a:lnTo>
                  <a:lnTo>
                    <a:pt x="0" y="675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38100"/>
              <a:ext cx="54034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191006" y="3372148"/>
            <a:ext cx="3378250" cy="422225"/>
            <a:chOff x="0" y="0"/>
            <a:chExt cx="4504333" cy="56296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504333" cy="562967"/>
            </a:xfrm>
            <a:custGeom>
              <a:avLst/>
              <a:gdLst/>
              <a:ahLst/>
              <a:cxnLst/>
              <a:rect r="r" b="b" t="t" l="l"/>
              <a:pathLst>
                <a:path h="562967" w="4504333">
                  <a:moveTo>
                    <a:pt x="0" y="0"/>
                  </a:moveTo>
                  <a:lnTo>
                    <a:pt x="4504333" y="0"/>
                  </a:lnTo>
                  <a:lnTo>
                    <a:pt x="4504333" y="562967"/>
                  </a:lnTo>
                  <a:lnTo>
                    <a:pt x="0" y="562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504333" cy="601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EDA.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45802" y="4427636"/>
            <a:ext cx="607962" cy="607962"/>
            <a:chOff x="0" y="0"/>
            <a:chExt cx="810617" cy="81061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0641" cy="810641"/>
            </a:xfrm>
            <a:custGeom>
              <a:avLst/>
              <a:gdLst/>
              <a:ahLst/>
              <a:cxnLst/>
              <a:rect r="r" b="b" t="t" l="l"/>
              <a:pathLst>
                <a:path h="810641" w="810641">
                  <a:moveTo>
                    <a:pt x="0" y="54102"/>
                  </a:moveTo>
                  <a:cubicBezTo>
                    <a:pt x="0" y="24257"/>
                    <a:pt x="24257" y="0"/>
                    <a:pt x="54102" y="0"/>
                  </a:cubicBezTo>
                  <a:lnTo>
                    <a:pt x="756539" y="0"/>
                  </a:lnTo>
                  <a:cubicBezTo>
                    <a:pt x="786384" y="0"/>
                    <a:pt x="810641" y="24257"/>
                    <a:pt x="810641" y="54102"/>
                  </a:cubicBezTo>
                  <a:lnTo>
                    <a:pt x="810641" y="756539"/>
                  </a:lnTo>
                  <a:cubicBezTo>
                    <a:pt x="810641" y="786384"/>
                    <a:pt x="786384" y="810641"/>
                    <a:pt x="756539" y="810641"/>
                  </a:cubicBezTo>
                  <a:lnTo>
                    <a:pt x="54102" y="810641"/>
                  </a:lnTo>
                  <a:cubicBezTo>
                    <a:pt x="24257" y="810641"/>
                    <a:pt x="0" y="786384"/>
                    <a:pt x="0" y="75653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047080" y="4478239"/>
            <a:ext cx="405259" cy="506611"/>
            <a:chOff x="0" y="0"/>
            <a:chExt cx="540345" cy="67548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40345" cy="675482"/>
            </a:xfrm>
            <a:custGeom>
              <a:avLst/>
              <a:gdLst/>
              <a:ahLst/>
              <a:cxnLst/>
              <a:rect r="r" b="b" t="t" l="l"/>
              <a:pathLst>
                <a:path h="675482" w="540345">
                  <a:moveTo>
                    <a:pt x="0" y="0"/>
                  </a:moveTo>
                  <a:lnTo>
                    <a:pt x="540345" y="0"/>
                  </a:lnTo>
                  <a:lnTo>
                    <a:pt x="540345" y="675482"/>
                  </a:lnTo>
                  <a:lnTo>
                    <a:pt x="0" y="675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38100"/>
              <a:ext cx="54034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823889" y="4520505"/>
            <a:ext cx="3378250" cy="422225"/>
            <a:chOff x="0" y="0"/>
            <a:chExt cx="4504333" cy="56296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504333" cy="562967"/>
            </a:xfrm>
            <a:custGeom>
              <a:avLst/>
              <a:gdLst/>
              <a:ahLst/>
              <a:cxnLst/>
              <a:rect r="r" b="b" t="t" l="l"/>
              <a:pathLst>
                <a:path h="562967" w="4504333">
                  <a:moveTo>
                    <a:pt x="0" y="0"/>
                  </a:moveTo>
                  <a:lnTo>
                    <a:pt x="4504333" y="0"/>
                  </a:lnTo>
                  <a:lnTo>
                    <a:pt x="4504333" y="562967"/>
                  </a:lnTo>
                  <a:lnTo>
                    <a:pt x="0" y="562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504333" cy="601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Feature Extraction.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312920" y="4427636"/>
            <a:ext cx="607963" cy="607962"/>
            <a:chOff x="0" y="0"/>
            <a:chExt cx="810617" cy="81061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0641" cy="810641"/>
            </a:xfrm>
            <a:custGeom>
              <a:avLst/>
              <a:gdLst/>
              <a:ahLst/>
              <a:cxnLst/>
              <a:rect r="r" b="b" t="t" l="l"/>
              <a:pathLst>
                <a:path h="810641" w="810641">
                  <a:moveTo>
                    <a:pt x="0" y="54102"/>
                  </a:moveTo>
                  <a:cubicBezTo>
                    <a:pt x="0" y="24257"/>
                    <a:pt x="24257" y="0"/>
                    <a:pt x="54102" y="0"/>
                  </a:cubicBezTo>
                  <a:lnTo>
                    <a:pt x="756539" y="0"/>
                  </a:lnTo>
                  <a:cubicBezTo>
                    <a:pt x="786384" y="0"/>
                    <a:pt x="810641" y="24257"/>
                    <a:pt x="810641" y="54102"/>
                  </a:cubicBezTo>
                  <a:lnTo>
                    <a:pt x="810641" y="756539"/>
                  </a:lnTo>
                  <a:cubicBezTo>
                    <a:pt x="810641" y="786384"/>
                    <a:pt x="786384" y="810641"/>
                    <a:pt x="756539" y="810641"/>
                  </a:cubicBezTo>
                  <a:lnTo>
                    <a:pt x="54102" y="810641"/>
                  </a:lnTo>
                  <a:cubicBezTo>
                    <a:pt x="24257" y="810641"/>
                    <a:pt x="0" y="786384"/>
                    <a:pt x="0" y="75653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9414197" y="4478239"/>
            <a:ext cx="405259" cy="506611"/>
            <a:chOff x="0" y="0"/>
            <a:chExt cx="540345" cy="67548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40345" cy="675482"/>
            </a:xfrm>
            <a:custGeom>
              <a:avLst/>
              <a:gdLst/>
              <a:ahLst/>
              <a:cxnLst/>
              <a:rect r="r" b="b" t="t" l="l"/>
              <a:pathLst>
                <a:path h="675482" w="540345">
                  <a:moveTo>
                    <a:pt x="0" y="0"/>
                  </a:moveTo>
                  <a:lnTo>
                    <a:pt x="540345" y="0"/>
                  </a:lnTo>
                  <a:lnTo>
                    <a:pt x="540345" y="675482"/>
                  </a:lnTo>
                  <a:lnTo>
                    <a:pt x="0" y="675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38100"/>
              <a:ext cx="54034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6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191006" y="4520505"/>
            <a:ext cx="4118521" cy="422225"/>
            <a:chOff x="0" y="0"/>
            <a:chExt cx="5491362" cy="56296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491362" cy="562967"/>
            </a:xfrm>
            <a:custGeom>
              <a:avLst/>
              <a:gdLst/>
              <a:ahLst/>
              <a:cxnLst/>
              <a:rect r="r" b="b" t="t" l="l"/>
              <a:pathLst>
                <a:path h="562967" w="5491362">
                  <a:moveTo>
                    <a:pt x="0" y="0"/>
                  </a:moveTo>
                  <a:lnTo>
                    <a:pt x="5491362" y="0"/>
                  </a:lnTo>
                  <a:lnTo>
                    <a:pt x="5491362" y="562967"/>
                  </a:lnTo>
                  <a:lnTo>
                    <a:pt x="0" y="562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5491362" cy="601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Handling Class Imbalance.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945802" y="5575995"/>
            <a:ext cx="607962" cy="607963"/>
            <a:chOff x="0" y="0"/>
            <a:chExt cx="810617" cy="810617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0641" cy="810641"/>
            </a:xfrm>
            <a:custGeom>
              <a:avLst/>
              <a:gdLst/>
              <a:ahLst/>
              <a:cxnLst/>
              <a:rect r="r" b="b" t="t" l="l"/>
              <a:pathLst>
                <a:path h="810641" w="810641">
                  <a:moveTo>
                    <a:pt x="0" y="54102"/>
                  </a:moveTo>
                  <a:cubicBezTo>
                    <a:pt x="0" y="24257"/>
                    <a:pt x="24257" y="0"/>
                    <a:pt x="54102" y="0"/>
                  </a:cubicBezTo>
                  <a:lnTo>
                    <a:pt x="756539" y="0"/>
                  </a:lnTo>
                  <a:cubicBezTo>
                    <a:pt x="786384" y="0"/>
                    <a:pt x="810641" y="24257"/>
                    <a:pt x="810641" y="54102"/>
                  </a:cubicBezTo>
                  <a:lnTo>
                    <a:pt x="810641" y="756539"/>
                  </a:lnTo>
                  <a:cubicBezTo>
                    <a:pt x="810641" y="786384"/>
                    <a:pt x="786384" y="810641"/>
                    <a:pt x="756539" y="810641"/>
                  </a:cubicBezTo>
                  <a:lnTo>
                    <a:pt x="54102" y="810641"/>
                  </a:lnTo>
                  <a:cubicBezTo>
                    <a:pt x="24257" y="810641"/>
                    <a:pt x="0" y="786384"/>
                    <a:pt x="0" y="75653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1047080" y="5626596"/>
            <a:ext cx="405259" cy="506611"/>
            <a:chOff x="0" y="0"/>
            <a:chExt cx="540345" cy="67548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40345" cy="675482"/>
            </a:xfrm>
            <a:custGeom>
              <a:avLst/>
              <a:gdLst/>
              <a:ahLst/>
              <a:cxnLst/>
              <a:rect r="r" b="b" t="t" l="l"/>
              <a:pathLst>
                <a:path h="675482" w="540345">
                  <a:moveTo>
                    <a:pt x="0" y="0"/>
                  </a:moveTo>
                  <a:lnTo>
                    <a:pt x="540345" y="0"/>
                  </a:lnTo>
                  <a:lnTo>
                    <a:pt x="540345" y="675482"/>
                  </a:lnTo>
                  <a:lnTo>
                    <a:pt x="0" y="675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38100"/>
              <a:ext cx="54034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7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823889" y="5668864"/>
            <a:ext cx="3378250" cy="422225"/>
            <a:chOff x="0" y="0"/>
            <a:chExt cx="4504333" cy="56296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4504333" cy="562967"/>
            </a:xfrm>
            <a:custGeom>
              <a:avLst/>
              <a:gdLst/>
              <a:ahLst/>
              <a:cxnLst/>
              <a:rect r="r" b="b" t="t" l="l"/>
              <a:pathLst>
                <a:path h="562967" w="4504333">
                  <a:moveTo>
                    <a:pt x="0" y="0"/>
                  </a:moveTo>
                  <a:lnTo>
                    <a:pt x="4504333" y="0"/>
                  </a:lnTo>
                  <a:lnTo>
                    <a:pt x="4504333" y="562967"/>
                  </a:lnTo>
                  <a:lnTo>
                    <a:pt x="0" y="562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4504333" cy="601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Model.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9312920" y="5575995"/>
            <a:ext cx="607963" cy="607963"/>
            <a:chOff x="0" y="0"/>
            <a:chExt cx="810617" cy="81061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0641" cy="810641"/>
            </a:xfrm>
            <a:custGeom>
              <a:avLst/>
              <a:gdLst/>
              <a:ahLst/>
              <a:cxnLst/>
              <a:rect r="r" b="b" t="t" l="l"/>
              <a:pathLst>
                <a:path h="810641" w="810641">
                  <a:moveTo>
                    <a:pt x="0" y="54102"/>
                  </a:moveTo>
                  <a:cubicBezTo>
                    <a:pt x="0" y="24257"/>
                    <a:pt x="24257" y="0"/>
                    <a:pt x="54102" y="0"/>
                  </a:cubicBezTo>
                  <a:lnTo>
                    <a:pt x="756539" y="0"/>
                  </a:lnTo>
                  <a:cubicBezTo>
                    <a:pt x="786384" y="0"/>
                    <a:pt x="810641" y="24257"/>
                    <a:pt x="810641" y="54102"/>
                  </a:cubicBezTo>
                  <a:lnTo>
                    <a:pt x="810641" y="756539"/>
                  </a:lnTo>
                  <a:cubicBezTo>
                    <a:pt x="810641" y="786384"/>
                    <a:pt x="786384" y="810641"/>
                    <a:pt x="756539" y="810641"/>
                  </a:cubicBezTo>
                  <a:lnTo>
                    <a:pt x="54102" y="810641"/>
                  </a:lnTo>
                  <a:cubicBezTo>
                    <a:pt x="24257" y="810641"/>
                    <a:pt x="0" y="786384"/>
                    <a:pt x="0" y="75653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9414197" y="5626596"/>
            <a:ext cx="405259" cy="506611"/>
            <a:chOff x="0" y="0"/>
            <a:chExt cx="540345" cy="675482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540345" cy="675482"/>
            </a:xfrm>
            <a:custGeom>
              <a:avLst/>
              <a:gdLst/>
              <a:ahLst/>
              <a:cxnLst/>
              <a:rect r="r" b="b" t="t" l="l"/>
              <a:pathLst>
                <a:path h="675482" w="540345">
                  <a:moveTo>
                    <a:pt x="0" y="0"/>
                  </a:moveTo>
                  <a:lnTo>
                    <a:pt x="540345" y="0"/>
                  </a:lnTo>
                  <a:lnTo>
                    <a:pt x="540345" y="675482"/>
                  </a:lnTo>
                  <a:lnTo>
                    <a:pt x="0" y="675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38100"/>
              <a:ext cx="54034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8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0191006" y="5668864"/>
            <a:ext cx="3378250" cy="422225"/>
            <a:chOff x="0" y="0"/>
            <a:chExt cx="4504333" cy="56296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504333" cy="562967"/>
            </a:xfrm>
            <a:custGeom>
              <a:avLst/>
              <a:gdLst/>
              <a:ahLst/>
              <a:cxnLst/>
              <a:rect r="r" b="b" t="t" l="l"/>
              <a:pathLst>
                <a:path h="562967" w="4504333">
                  <a:moveTo>
                    <a:pt x="0" y="0"/>
                  </a:moveTo>
                  <a:lnTo>
                    <a:pt x="4504333" y="0"/>
                  </a:lnTo>
                  <a:lnTo>
                    <a:pt x="4504333" y="562967"/>
                  </a:lnTo>
                  <a:lnTo>
                    <a:pt x="0" y="562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4504333" cy="601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Model Pipeline.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945802" y="6724352"/>
            <a:ext cx="607962" cy="607963"/>
            <a:chOff x="0" y="0"/>
            <a:chExt cx="810617" cy="810617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10641" cy="810641"/>
            </a:xfrm>
            <a:custGeom>
              <a:avLst/>
              <a:gdLst/>
              <a:ahLst/>
              <a:cxnLst/>
              <a:rect r="r" b="b" t="t" l="l"/>
              <a:pathLst>
                <a:path h="810641" w="810641">
                  <a:moveTo>
                    <a:pt x="0" y="54102"/>
                  </a:moveTo>
                  <a:cubicBezTo>
                    <a:pt x="0" y="24257"/>
                    <a:pt x="24257" y="0"/>
                    <a:pt x="54102" y="0"/>
                  </a:cubicBezTo>
                  <a:lnTo>
                    <a:pt x="756539" y="0"/>
                  </a:lnTo>
                  <a:cubicBezTo>
                    <a:pt x="786384" y="0"/>
                    <a:pt x="810641" y="24257"/>
                    <a:pt x="810641" y="54102"/>
                  </a:cubicBezTo>
                  <a:lnTo>
                    <a:pt x="810641" y="756539"/>
                  </a:lnTo>
                  <a:cubicBezTo>
                    <a:pt x="810641" y="786384"/>
                    <a:pt x="786384" y="810641"/>
                    <a:pt x="756539" y="810641"/>
                  </a:cubicBezTo>
                  <a:lnTo>
                    <a:pt x="54102" y="810641"/>
                  </a:lnTo>
                  <a:cubicBezTo>
                    <a:pt x="24257" y="810641"/>
                    <a:pt x="0" y="786384"/>
                    <a:pt x="0" y="75653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1047080" y="6774954"/>
            <a:ext cx="405259" cy="506611"/>
            <a:chOff x="0" y="0"/>
            <a:chExt cx="540345" cy="675482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540345" cy="675482"/>
            </a:xfrm>
            <a:custGeom>
              <a:avLst/>
              <a:gdLst/>
              <a:ahLst/>
              <a:cxnLst/>
              <a:rect r="r" b="b" t="t" l="l"/>
              <a:pathLst>
                <a:path h="675482" w="540345">
                  <a:moveTo>
                    <a:pt x="0" y="0"/>
                  </a:moveTo>
                  <a:lnTo>
                    <a:pt x="540345" y="0"/>
                  </a:lnTo>
                  <a:lnTo>
                    <a:pt x="540345" y="675482"/>
                  </a:lnTo>
                  <a:lnTo>
                    <a:pt x="0" y="675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38100"/>
              <a:ext cx="54034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9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823889" y="6817221"/>
            <a:ext cx="3378250" cy="422225"/>
            <a:chOff x="0" y="0"/>
            <a:chExt cx="4504333" cy="56296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4504333" cy="562967"/>
            </a:xfrm>
            <a:custGeom>
              <a:avLst/>
              <a:gdLst/>
              <a:ahLst/>
              <a:cxnLst/>
              <a:rect r="r" b="b" t="t" l="l"/>
              <a:pathLst>
                <a:path h="562967" w="4504333">
                  <a:moveTo>
                    <a:pt x="0" y="0"/>
                  </a:moveTo>
                  <a:lnTo>
                    <a:pt x="4504333" y="0"/>
                  </a:lnTo>
                  <a:lnTo>
                    <a:pt x="4504333" y="562967"/>
                  </a:lnTo>
                  <a:lnTo>
                    <a:pt x="0" y="562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38100"/>
              <a:ext cx="4504333" cy="601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Evaluation Metrics.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9312920" y="6724352"/>
            <a:ext cx="607963" cy="607963"/>
            <a:chOff x="0" y="0"/>
            <a:chExt cx="810617" cy="81061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810641" cy="810641"/>
            </a:xfrm>
            <a:custGeom>
              <a:avLst/>
              <a:gdLst/>
              <a:ahLst/>
              <a:cxnLst/>
              <a:rect r="r" b="b" t="t" l="l"/>
              <a:pathLst>
                <a:path h="810641" w="810641">
                  <a:moveTo>
                    <a:pt x="0" y="54102"/>
                  </a:moveTo>
                  <a:cubicBezTo>
                    <a:pt x="0" y="24257"/>
                    <a:pt x="24257" y="0"/>
                    <a:pt x="54102" y="0"/>
                  </a:cubicBezTo>
                  <a:lnTo>
                    <a:pt x="756539" y="0"/>
                  </a:lnTo>
                  <a:cubicBezTo>
                    <a:pt x="786384" y="0"/>
                    <a:pt x="810641" y="24257"/>
                    <a:pt x="810641" y="54102"/>
                  </a:cubicBezTo>
                  <a:lnTo>
                    <a:pt x="810641" y="756539"/>
                  </a:lnTo>
                  <a:cubicBezTo>
                    <a:pt x="810641" y="786384"/>
                    <a:pt x="786384" y="810641"/>
                    <a:pt x="756539" y="810641"/>
                  </a:cubicBezTo>
                  <a:lnTo>
                    <a:pt x="54102" y="810641"/>
                  </a:lnTo>
                  <a:cubicBezTo>
                    <a:pt x="24257" y="810641"/>
                    <a:pt x="0" y="786384"/>
                    <a:pt x="0" y="75653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83" id="83"/>
          <p:cNvGrpSpPr/>
          <p:nvPr/>
        </p:nvGrpSpPr>
        <p:grpSpPr>
          <a:xfrm rot="0">
            <a:off x="9414197" y="6774954"/>
            <a:ext cx="405259" cy="506611"/>
            <a:chOff x="0" y="0"/>
            <a:chExt cx="540345" cy="675482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540345" cy="675482"/>
            </a:xfrm>
            <a:custGeom>
              <a:avLst/>
              <a:gdLst/>
              <a:ahLst/>
              <a:cxnLst/>
              <a:rect r="r" b="b" t="t" l="l"/>
              <a:pathLst>
                <a:path h="675482" w="540345">
                  <a:moveTo>
                    <a:pt x="0" y="0"/>
                  </a:moveTo>
                  <a:lnTo>
                    <a:pt x="540345" y="0"/>
                  </a:lnTo>
                  <a:lnTo>
                    <a:pt x="540345" y="675482"/>
                  </a:lnTo>
                  <a:lnTo>
                    <a:pt x="0" y="675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38100"/>
              <a:ext cx="54034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10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0191006" y="6817221"/>
            <a:ext cx="4491632" cy="422225"/>
            <a:chOff x="0" y="0"/>
            <a:chExt cx="5988843" cy="562967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5988843" cy="562967"/>
            </a:xfrm>
            <a:custGeom>
              <a:avLst/>
              <a:gdLst/>
              <a:ahLst/>
              <a:cxnLst/>
              <a:rect r="r" b="b" t="t" l="l"/>
              <a:pathLst>
                <a:path h="562967" w="5988843">
                  <a:moveTo>
                    <a:pt x="0" y="0"/>
                  </a:moveTo>
                  <a:lnTo>
                    <a:pt x="5988843" y="0"/>
                  </a:lnTo>
                  <a:lnTo>
                    <a:pt x="5988843" y="562967"/>
                  </a:lnTo>
                  <a:lnTo>
                    <a:pt x="0" y="562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38100"/>
              <a:ext cx="5988843" cy="601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Evaluation and Future scope.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110085"/>
            <a:ext cx="13342441" cy="885974"/>
            <a:chOff x="0" y="0"/>
            <a:chExt cx="1778992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8992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7789922">
                  <a:moveTo>
                    <a:pt x="0" y="0"/>
                  </a:moveTo>
                  <a:lnTo>
                    <a:pt x="17789922" y="0"/>
                  </a:lnTo>
                  <a:lnTo>
                    <a:pt x="1778992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778992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What is Sentiment Analysis? &amp; Objective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676352"/>
            <a:ext cx="7805886" cy="453629"/>
            <a:chOff x="0" y="0"/>
            <a:chExt cx="10407848" cy="604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C7CDD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What is Sentiment Analysis?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385072"/>
            <a:ext cx="7805886" cy="453629"/>
            <a:chOff x="0" y="0"/>
            <a:chExt cx="10407848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A Natural Language Processing (NLP) technique.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4937820"/>
            <a:ext cx="7805886" cy="907256"/>
            <a:chOff x="0" y="0"/>
            <a:chExt cx="1040784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Helps to detect emotions and opinions in text (positive, negative, neutral).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5944195"/>
            <a:ext cx="7805886" cy="907256"/>
            <a:chOff x="0" y="0"/>
            <a:chExt cx="1040784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Useful for analyzing large volumes of comments automatically.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3676352"/>
            <a:ext cx="7805886" cy="453629"/>
            <a:chOff x="0" y="0"/>
            <a:chExt cx="10407848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C7CDD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Objective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4385072"/>
            <a:ext cx="7805886" cy="907256"/>
            <a:chOff x="0" y="0"/>
            <a:chExt cx="10407848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Build a Machine Learning model to analyze YouTube comments.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99401" y="5391447"/>
            <a:ext cx="7805886" cy="907256"/>
            <a:chOff x="0" y="0"/>
            <a:chExt cx="10407848" cy="12096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Classify each comment as Positive, Neutral, or Negative.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99401" y="6397824"/>
            <a:ext cx="7805886" cy="907256"/>
            <a:chOff x="0" y="0"/>
            <a:chExt cx="10407848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Help creators like Riya understand audience feedback quickly and easily.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933849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Dataset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7659" y="4372719"/>
            <a:ext cx="637729" cy="736998"/>
            <a:chOff x="0" y="0"/>
            <a:chExt cx="850305" cy="9826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265" cy="982599"/>
            </a:xfrm>
            <a:custGeom>
              <a:avLst/>
              <a:gdLst/>
              <a:ahLst/>
              <a:cxnLst/>
              <a:rect r="r" b="b" t="t" l="l"/>
              <a:pathLst>
                <a:path h="982599" w="850265">
                  <a:moveTo>
                    <a:pt x="0" y="91440"/>
                  </a:moveTo>
                  <a:cubicBezTo>
                    <a:pt x="0" y="40894"/>
                    <a:pt x="40894" y="0"/>
                    <a:pt x="91440" y="0"/>
                  </a:cubicBezTo>
                  <a:lnTo>
                    <a:pt x="758825" y="0"/>
                  </a:lnTo>
                  <a:cubicBezTo>
                    <a:pt x="809371" y="0"/>
                    <a:pt x="850265" y="40894"/>
                    <a:pt x="850265" y="91440"/>
                  </a:cubicBezTo>
                  <a:lnTo>
                    <a:pt x="850265" y="891159"/>
                  </a:lnTo>
                  <a:cubicBezTo>
                    <a:pt x="850265" y="941705"/>
                    <a:pt x="809371" y="982599"/>
                    <a:pt x="758825" y="982599"/>
                  </a:cubicBezTo>
                  <a:lnTo>
                    <a:pt x="91440" y="982599"/>
                  </a:lnTo>
                  <a:cubicBezTo>
                    <a:pt x="40894" y="982599"/>
                    <a:pt x="0" y="941705"/>
                    <a:pt x="0" y="891159"/>
                  </a:cubicBezTo>
                  <a:close/>
                </a:path>
              </a:pathLst>
            </a:custGeom>
            <a:solidFill>
              <a:srgbClr val="4D4D51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92238" y="4386858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92238" y="5379095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Source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5992118"/>
            <a:ext cx="3810000" cy="1360885"/>
            <a:chOff x="0" y="0"/>
            <a:chExt cx="5080000" cy="1814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80000" cy="1814513"/>
            </a:xfrm>
            <a:custGeom>
              <a:avLst/>
              <a:gdLst/>
              <a:ahLst/>
              <a:cxnLst/>
              <a:rect r="r" b="b" t="t" l="l"/>
              <a:pathLst>
                <a:path h="1814513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508000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Kaggle dataset containing YouTube comments and sentiment labels.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5156598" y="4386858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156598" y="5379095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Size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56598" y="5992118"/>
            <a:ext cx="3810149" cy="1360885"/>
            <a:chOff x="0" y="0"/>
            <a:chExt cx="5080198" cy="18145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8019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080198">
                  <a:moveTo>
                    <a:pt x="0" y="0"/>
                  </a:moveTo>
                  <a:lnTo>
                    <a:pt x="5080198" y="0"/>
                  </a:lnTo>
                  <a:lnTo>
                    <a:pt x="508019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508019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Approximately 37,000 comments for training and analysis.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9321105" y="4386858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321105" y="5379095"/>
            <a:ext cx="3544044" cy="442912"/>
            <a:chOff x="0" y="0"/>
            <a:chExt cx="4725392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Language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321105" y="5992118"/>
            <a:ext cx="3810149" cy="907256"/>
            <a:chOff x="0" y="0"/>
            <a:chExt cx="5080198" cy="12096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08019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080198">
                  <a:moveTo>
                    <a:pt x="0" y="0"/>
                  </a:moveTo>
                  <a:lnTo>
                    <a:pt x="5080198" y="0"/>
                  </a:lnTo>
                  <a:lnTo>
                    <a:pt x="50801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508019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Code-mixed Hinglish (blend of Hindi and English text).</a:t>
              </a:r>
            </a:p>
          </p:txBody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13485614" y="4386858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3485614" y="5379095"/>
            <a:ext cx="3544044" cy="442912"/>
            <a:chOff x="0" y="0"/>
            <a:chExt cx="4725392" cy="5905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Labels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485614" y="5992118"/>
            <a:ext cx="3810149" cy="1360885"/>
            <a:chOff x="0" y="0"/>
            <a:chExt cx="5080198" cy="181451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8019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080198">
                  <a:moveTo>
                    <a:pt x="0" y="0"/>
                  </a:moveTo>
                  <a:lnTo>
                    <a:pt x="5080198" y="0"/>
                  </a:lnTo>
                  <a:lnTo>
                    <a:pt x="508019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508019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Comments classified as Positive, Negative, or Neutral.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51434" y="590401"/>
            <a:ext cx="7764661" cy="670917"/>
            <a:chOff x="0" y="0"/>
            <a:chExt cx="10352882" cy="8945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52882" cy="894557"/>
            </a:xfrm>
            <a:custGeom>
              <a:avLst/>
              <a:gdLst/>
              <a:ahLst/>
              <a:cxnLst/>
              <a:rect r="r" b="b" t="t" l="l"/>
              <a:pathLst>
                <a:path h="894557" w="10352882">
                  <a:moveTo>
                    <a:pt x="0" y="0"/>
                  </a:moveTo>
                  <a:lnTo>
                    <a:pt x="10352882" y="0"/>
                  </a:lnTo>
                  <a:lnTo>
                    <a:pt x="10352882" y="894557"/>
                  </a:lnTo>
                  <a:lnTo>
                    <a:pt x="0" y="894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352882" cy="9421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50"/>
                </a:lnSpc>
              </a:pPr>
              <a:r>
                <a:rPr lang="en-US" sz="4187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Data Cleaning &amp; Preprocessing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51434" y="1824930"/>
            <a:ext cx="2636192" cy="2636193"/>
          </a:xfrm>
          <a:custGeom>
            <a:avLst/>
            <a:gdLst/>
            <a:ahLst/>
            <a:cxnLst/>
            <a:rect r="r" b="b" t="t" l="l"/>
            <a:pathLst>
              <a:path h="2636193" w="2636192">
                <a:moveTo>
                  <a:pt x="0" y="0"/>
                </a:moveTo>
                <a:lnTo>
                  <a:pt x="2636192" y="0"/>
                </a:lnTo>
                <a:lnTo>
                  <a:pt x="2636192" y="2636193"/>
                </a:lnTo>
                <a:lnTo>
                  <a:pt x="0" y="263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51434" y="4702671"/>
            <a:ext cx="10034588" cy="353020"/>
            <a:chOff x="0" y="0"/>
            <a:chExt cx="13379450" cy="4706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79450" cy="470693"/>
            </a:xfrm>
            <a:custGeom>
              <a:avLst/>
              <a:gdLst/>
              <a:ahLst/>
              <a:cxnLst/>
              <a:rect r="r" b="b" t="t" l="l"/>
              <a:pathLst>
                <a:path h="470693" w="13379450">
                  <a:moveTo>
                    <a:pt x="0" y="0"/>
                  </a:moveTo>
                  <a:lnTo>
                    <a:pt x="13379450" y="0"/>
                  </a:lnTo>
                  <a:lnTo>
                    <a:pt x="13379450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3379450" cy="5278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16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"I LOVEDDDDD this Videooooo!!!! </a:t>
              </a:r>
              <a:r>
                <a:rPr lang="en-US" sz="1687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😂😂</a:t>
              </a:r>
              <a:r>
                <a:rPr lang="en-US" sz="16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 Follow me @username https://example.com"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1434" y="5248870"/>
            <a:ext cx="10034588" cy="343495"/>
            <a:chOff x="0" y="0"/>
            <a:chExt cx="13379450" cy="4579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379450" cy="457993"/>
            </a:xfrm>
            <a:custGeom>
              <a:avLst/>
              <a:gdLst/>
              <a:ahLst/>
              <a:cxnLst/>
              <a:rect r="r" b="b" t="t" l="l"/>
              <a:pathLst>
                <a:path h="457993" w="13379450">
                  <a:moveTo>
                    <a:pt x="0" y="0"/>
                  </a:moveTo>
                  <a:lnTo>
                    <a:pt x="13379450" y="0"/>
                  </a:lnTo>
                  <a:lnTo>
                    <a:pt x="13379450" y="457993"/>
                  </a:lnTo>
                  <a:lnTo>
                    <a:pt x="0" y="45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379450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1687" b="true">
                  <a:solidFill>
                    <a:srgbClr val="C7CDD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Model is confused!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51434" y="5806976"/>
            <a:ext cx="2683966" cy="335310"/>
            <a:chOff x="0" y="0"/>
            <a:chExt cx="3578622" cy="4470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78622" cy="447080"/>
            </a:xfrm>
            <a:custGeom>
              <a:avLst/>
              <a:gdLst/>
              <a:ahLst/>
              <a:cxnLst/>
              <a:rect r="r" b="b" t="t" l="l"/>
              <a:pathLst>
                <a:path h="447080" w="3578622">
                  <a:moveTo>
                    <a:pt x="0" y="0"/>
                  </a:moveTo>
                  <a:lnTo>
                    <a:pt x="3578622" y="0"/>
                  </a:lnTo>
                  <a:lnTo>
                    <a:pt x="3578622" y="447080"/>
                  </a:lnTo>
                  <a:lnTo>
                    <a:pt x="0" y="447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3578622" cy="4756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25"/>
                </a:lnSpc>
              </a:pPr>
              <a:r>
                <a:rPr lang="en-US" sz="206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Cleaning Steps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51434" y="6356896"/>
            <a:ext cx="10034588" cy="343495"/>
            <a:chOff x="0" y="0"/>
            <a:chExt cx="13379450" cy="4579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379450" cy="457993"/>
            </a:xfrm>
            <a:custGeom>
              <a:avLst/>
              <a:gdLst/>
              <a:ahLst/>
              <a:cxnLst/>
              <a:rect r="r" b="b" t="t" l="l"/>
              <a:pathLst>
                <a:path h="457993" w="13379450">
                  <a:moveTo>
                    <a:pt x="0" y="0"/>
                  </a:moveTo>
                  <a:lnTo>
                    <a:pt x="13379450" y="0"/>
                  </a:lnTo>
                  <a:lnTo>
                    <a:pt x="13379450" y="457993"/>
                  </a:lnTo>
                  <a:lnTo>
                    <a:pt x="0" y="45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3379450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54496" indent="-127248" lvl="1">
                <a:lnSpc>
                  <a:spcPts val="2687"/>
                </a:lnSpc>
                <a:buFont typeface="Arial"/>
                <a:buChar char="•"/>
              </a:pPr>
              <a:r>
                <a:rPr lang="en-US" sz="16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rim leading/trailing whitespaces 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51434" y="6775400"/>
            <a:ext cx="10034588" cy="343495"/>
            <a:chOff x="0" y="0"/>
            <a:chExt cx="13379450" cy="45799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379450" cy="457993"/>
            </a:xfrm>
            <a:custGeom>
              <a:avLst/>
              <a:gdLst/>
              <a:ahLst/>
              <a:cxnLst/>
              <a:rect r="r" b="b" t="t" l="l"/>
              <a:pathLst>
                <a:path h="457993" w="13379450">
                  <a:moveTo>
                    <a:pt x="0" y="0"/>
                  </a:moveTo>
                  <a:lnTo>
                    <a:pt x="13379450" y="0"/>
                  </a:lnTo>
                  <a:lnTo>
                    <a:pt x="13379450" y="457993"/>
                  </a:lnTo>
                  <a:lnTo>
                    <a:pt x="0" y="45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379450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54496" indent="-127248" lvl="1">
                <a:lnSpc>
                  <a:spcPts val="2687"/>
                </a:lnSpc>
                <a:buFont typeface="Arial"/>
                <a:buChar char="•"/>
              </a:pPr>
              <a:r>
                <a:rPr lang="en-US" sz="16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Convert to lowercase.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51434" y="7193905"/>
            <a:ext cx="10034588" cy="343495"/>
            <a:chOff x="0" y="0"/>
            <a:chExt cx="13379450" cy="45799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379450" cy="457993"/>
            </a:xfrm>
            <a:custGeom>
              <a:avLst/>
              <a:gdLst/>
              <a:ahLst/>
              <a:cxnLst/>
              <a:rect r="r" b="b" t="t" l="l"/>
              <a:pathLst>
                <a:path h="457993" w="13379450">
                  <a:moveTo>
                    <a:pt x="0" y="0"/>
                  </a:moveTo>
                  <a:lnTo>
                    <a:pt x="13379450" y="0"/>
                  </a:lnTo>
                  <a:lnTo>
                    <a:pt x="13379450" y="457993"/>
                  </a:lnTo>
                  <a:lnTo>
                    <a:pt x="0" y="45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3379450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54496" indent="-127248" lvl="1">
                <a:lnSpc>
                  <a:spcPts val="2687"/>
                </a:lnSpc>
                <a:buFont typeface="Arial"/>
                <a:buChar char="•"/>
              </a:pPr>
              <a:r>
                <a:rPr lang="en-US" sz="16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Identify comments with URLs.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1434" y="7612410"/>
            <a:ext cx="10034588" cy="343495"/>
            <a:chOff x="0" y="0"/>
            <a:chExt cx="13379450" cy="45799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379450" cy="457993"/>
            </a:xfrm>
            <a:custGeom>
              <a:avLst/>
              <a:gdLst/>
              <a:ahLst/>
              <a:cxnLst/>
              <a:rect r="r" b="b" t="t" l="l"/>
              <a:pathLst>
                <a:path h="457993" w="13379450">
                  <a:moveTo>
                    <a:pt x="0" y="0"/>
                  </a:moveTo>
                  <a:lnTo>
                    <a:pt x="13379450" y="0"/>
                  </a:lnTo>
                  <a:lnTo>
                    <a:pt x="13379450" y="457993"/>
                  </a:lnTo>
                  <a:lnTo>
                    <a:pt x="0" y="45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3379450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54496" indent="-127248" lvl="1">
                <a:lnSpc>
                  <a:spcPts val="2687"/>
                </a:lnSpc>
                <a:buFont typeface="Arial"/>
                <a:buChar char="•"/>
              </a:pPr>
              <a:r>
                <a:rPr lang="en-US" sz="16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Identify comments with newlines.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51434" y="8030915"/>
            <a:ext cx="10034588" cy="343495"/>
            <a:chOff x="0" y="0"/>
            <a:chExt cx="13379450" cy="45799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379450" cy="457993"/>
            </a:xfrm>
            <a:custGeom>
              <a:avLst/>
              <a:gdLst/>
              <a:ahLst/>
              <a:cxnLst/>
              <a:rect r="r" b="b" t="t" l="l"/>
              <a:pathLst>
                <a:path h="457993" w="13379450">
                  <a:moveTo>
                    <a:pt x="0" y="0"/>
                  </a:moveTo>
                  <a:lnTo>
                    <a:pt x="13379450" y="0"/>
                  </a:lnTo>
                  <a:lnTo>
                    <a:pt x="13379450" y="457993"/>
                  </a:lnTo>
                  <a:lnTo>
                    <a:pt x="0" y="45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3379450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54496" indent="-127248" lvl="1">
                <a:lnSpc>
                  <a:spcPts val="2687"/>
                </a:lnSpc>
                <a:buFont typeface="Arial"/>
                <a:buChar char="•"/>
              </a:pPr>
              <a:r>
                <a:rPr lang="en-US" sz="16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Remove newlines from 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51434" y="8449419"/>
            <a:ext cx="10034588" cy="343495"/>
            <a:chOff x="0" y="0"/>
            <a:chExt cx="13379450" cy="45799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379450" cy="457993"/>
            </a:xfrm>
            <a:custGeom>
              <a:avLst/>
              <a:gdLst/>
              <a:ahLst/>
              <a:cxnLst/>
              <a:rect r="r" b="b" t="t" l="l"/>
              <a:pathLst>
                <a:path h="457993" w="13379450">
                  <a:moveTo>
                    <a:pt x="0" y="0"/>
                  </a:moveTo>
                  <a:lnTo>
                    <a:pt x="13379450" y="0"/>
                  </a:lnTo>
                  <a:lnTo>
                    <a:pt x="13379450" y="457993"/>
                  </a:lnTo>
                  <a:lnTo>
                    <a:pt x="0" y="45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3379450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54496" indent="-127248" lvl="1">
                <a:lnSpc>
                  <a:spcPts val="2687"/>
                </a:lnSpc>
                <a:buFont typeface="Arial"/>
                <a:buChar char="•"/>
              </a:pPr>
              <a:r>
                <a:rPr lang="en-US" sz="16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Retain only letters, digits, and common punctuation.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51434" y="8867924"/>
            <a:ext cx="10034588" cy="343495"/>
            <a:chOff x="0" y="0"/>
            <a:chExt cx="13379450" cy="45799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379450" cy="457993"/>
            </a:xfrm>
            <a:custGeom>
              <a:avLst/>
              <a:gdLst/>
              <a:ahLst/>
              <a:cxnLst/>
              <a:rect r="r" b="b" t="t" l="l"/>
              <a:pathLst>
                <a:path h="457993" w="13379450">
                  <a:moveTo>
                    <a:pt x="0" y="0"/>
                  </a:moveTo>
                  <a:lnTo>
                    <a:pt x="13379450" y="0"/>
                  </a:lnTo>
                  <a:lnTo>
                    <a:pt x="13379450" y="457993"/>
                  </a:lnTo>
                  <a:lnTo>
                    <a:pt x="0" y="45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13379450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54496" indent="-127248" lvl="1">
                <a:lnSpc>
                  <a:spcPts val="2687"/>
                </a:lnSpc>
                <a:buFont typeface="Arial"/>
                <a:buChar char="•"/>
              </a:pPr>
              <a:r>
                <a:rPr lang="en-US" sz="16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Remove stop words, keep essential ones.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51434" y="9286429"/>
            <a:ext cx="10034588" cy="343495"/>
            <a:chOff x="0" y="0"/>
            <a:chExt cx="13379450" cy="45799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379450" cy="457993"/>
            </a:xfrm>
            <a:custGeom>
              <a:avLst/>
              <a:gdLst/>
              <a:ahLst/>
              <a:cxnLst/>
              <a:rect r="r" b="b" t="t" l="l"/>
              <a:pathLst>
                <a:path h="457993" w="13379450">
                  <a:moveTo>
                    <a:pt x="0" y="0"/>
                  </a:moveTo>
                  <a:lnTo>
                    <a:pt x="13379450" y="0"/>
                  </a:lnTo>
                  <a:lnTo>
                    <a:pt x="13379450" y="457993"/>
                  </a:lnTo>
                  <a:lnTo>
                    <a:pt x="0" y="45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13379450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54496" indent="-127248" lvl="1">
                <a:lnSpc>
                  <a:spcPts val="2687"/>
                </a:lnSpc>
                <a:buFont typeface="Arial"/>
                <a:buChar char="•"/>
              </a:pPr>
              <a:r>
                <a:rPr lang="en-US" sz="16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Lemmatize .</a:t>
              </a:r>
            </a:p>
          </p:txBody>
        </p:sp>
      </p:grpSp>
      <p:sp>
        <p:nvSpPr>
          <p:cNvPr name="Freeform 43" id="43" descr="preencoded.png"/>
          <p:cNvSpPr/>
          <p:nvPr/>
        </p:nvSpPr>
        <p:spPr>
          <a:xfrm flipH="false" flipV="false" rot="0">
            <a:off x="11319421" y="1824930"/>
            <a:ext cx="2660005" cy="2660005"/>
          </a:xfrm>
          <a:custGeom>
            <a:avLst/>
            <a:gdLst/>
            <a:ahLst/>
            <a:cxnLst/>
            <a:rect r="r" b="b" t="t" l="l"/>
            <a:pathLst>
              <a:path h="2660005" w="2660005">
                <a:moveTo>
                  <a:pt x="0" y="0"/>
                </a:moveTo>
                <a:lnTo>
                  <a:pt x="2660005" y="0"/>
                </a:lnTo>
                <a:lnTo>
                  <a:pt x="2660005" y="2660005"/>
                </a:lnTo>
                <a:lnTo>
                  <a:pt x="0" y="2660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1319421" y="4726484"/>
            <a:ext cx="6226522" cy="343495"/>
            <a:chOff x="0" y="0"/>
            <a:chExt cx="8302030" cy="45799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302030" cy="457993"/>
            </a:xfrm>
            <a:custGeom>
              <a:avLst/>
              <a:gdLst/>
              <a:ahLst/>
              <a:cxnLst/>
              <a:rect r="r" b="b" t="t" l="l"/>
              <a:pathLst>
                <a:path h="457993" w="8302030">
                  <a:moveTo>
                    <a:pt x="0" y="0"/>
                  </a:moveTo>
                  <a:lnTo>
                    <a:pt x="8302030" y="0"/>
                  </a:lnTo>
                  <a:lnTo>
                    <a:pt x="8302030" y="457993"/>
                  </a:lnTo>
                  <a:lnTo>
                    <a:pt x="0" y="45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302030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16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"i loved this video"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1319421" y="5263158"/>
            <a:ext cx="6226522" cy="343495"/>
            <a:chOff x="0" y="0"/>
            <a:chExt cx="8302030" cy="45799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302030" cy="457993"/>
            </a:xfrm>
            <a:custGeom>
              <a:avLst/>
              <a:gdLst/>
              <a:ahLst/>
              <a:cxnLst/>
              <a:rect r="r" b="b" t="t" l="l"/>
              <a:pathLst>
                <a:path h="457993" w="8302030">
                  <a:moveTo>
                    <a:pt x="0" y="0"/>
                  </a:moveTo>
                  <a:lnTo>
                    <a:pt x="8302030" y="0"/>
                  </a:lnTo>
                  <a:lnTo>
                    <a:pt x="8302030" y="457993"/>
                  </a:lnTo>
                  <a:lnTo>
                    <a:pt x="0" y="45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8302030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1687" b="true">
                  <a:solidFill>
                    <a:srgbClr val="C7CDD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Model is happy!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11399" y="558999"/>
            <a:ext cx="7580859" cy="635199"/>
            <a:chOff x="0" y="0"/>
            <a:chExt cx="10107812" cy="8469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7812" cy="846932"/>
            </a:xfrm>
            <a:custGeom>
              <a:avLst/>
              <a:gdLst/>
              <a:ahLst/>
              <a:cxnLst/>
              <a:rect r="r" b="b" t="t" l="l"/>
              <a:pathLst>
                <a:path h="846932" w="10107812">
                  <a:moveTo>
                    <a:pt x="0" y="0"/>
                  </a:moveTo>
                  <a:lnTo>
                    <a:pt x="10107812" y="0"/>
                  </a:lnTo>
                  <a:lnTo>
                    <a:pt x="10107812" y="846932"/>
                  </a:lnTo>
                  <a:lnTo>
                    <a:pt x="0" y="846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107812" cy="8850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00"/>
                </a:lnSpc>
              </a:pPr>
              <a:r>
                <a:rPr lang="en-US" sz="4000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EDA (Exploratory Data Analysis)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1399" y="1600646"/>
            <a:ext cx="16865203" cy="325190"/>
            <a:chOff x="0" y="0"/>
            <a:chExt cx="22486937" cy="4335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486938" cy="433587"/>
            </a:xfrm>
            <a:custGeom>
              <a:avLst/>
              <a:gdLst/>
              <a:ahLst/>
              <a:cxnLst/>
              <a:rect r="r" b="b" t="t" l="l"/>
              <a:pathLst>
                <a:path h="433587" w="22486938">
                  <a:moveTo>
                    <a:pt x="0" y="0"/>
                  </a:moveTo>
                  <a:lnTo>
                    <a:pt x="22486938" y="0"/>
                  </a:lnTo>
                  <a:lnTo>
                    <a:pt x="22486938" y="433587"/>
                  </a:lnTo>
                  <a:lnTo>
                    <a:pt x="0" y="433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2486937" cy="4907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499"/>
                </a:lnSpc>
              </a:pPr>
              <a:r>
                <a:rPr lang="en-US" sz="1562" b="true">
                  <a:solidFill>
                    <a:srgbClr val="C7CDD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1. Word Clouds</a:t>
              </a:r>
            </a:p>
          </p:txBody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711399" y="2383036"/>
            <a:ext cx="5292179" cy="2700635"/>
          </a:xfrm>
          <a:custGeom>
            <a:avLst/>
            <a:gdLst/>
            <a:ahLst/>
            <a:cxnLst/>
            <a:rect r="r" b="b" t="t" l="l"/>
            <a:pathLst>
              <a:path h="2700635" w="5292179">
                <a:moveTo>
                  <a:pt x="0" y="0"/>
                </a:moveTo>
                <a:lnTo>
                  <a:pt x="5292178" y="0"/>
                </a:lnTo>
                <a:lnTo>
                  <a:pt x="5292178" y="2700635"/>
                </a:lnTo>
                <a:lnTo>
                  <a:pt x="0" y="2700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" r="0" b="-47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11399" y="5312271"/>
            <a:ext cx="5292179" cy="325190"/>
            <a:chOff x="0" y="0"/>
            <a:chExt cx="7056238" cy="4335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56238" cy="433587"/>
            </a:xfrm>
            <a:custGeom>
              <a:avLst/>
              <a:gdLst/>
              <a:ahLst/>
              <a:cxnLst/>
              <a:rect r="r" b="b" t="t" l="l"/>
              <a:pathLst>
                <a:path h="433587" w="7056238">
                  <a:moveTo>
                    <a:pt x="0" y="0"/>
                  </a:moveTo>
                  <a:lnTo>
                    <a:pt x="7056238" y="0"/>
                  </a:lnTo>
                  <a:lnTo>
                    <a:pt x="7056238" y="433587"/>
                  </a:lnTo>
                  <a:lnTo>
                    <a:pt x="0" y="433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7056238" cy="4907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499"/>
                </a:lnSpc>
              </a:pPr>
              <a:r>
                <a:rPr lang="en-US" sz="1562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for positive sentiment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6508997" y="2383036"/>
            <a:ext cx="5290543" cy="2786211"/>
          </a:xfrm>
          <a:custGeom>
            <a:avLst/>
            <a:gdLst/>
            <a:ahLst/>
            <a:cxnLst/>
            <a:rect r="r" b="b" t="t" l="l"/>
            <a:pathLst>
              <a:path h="2786211" w="5290543">
                <a:moveTo>
                  <a:pt x="0" y="0"/>
                </a:moveTo>
                <a:lnTo>
                  <a:pt x="5290543" y="0"/>
                </a:lnTo>
                <a:lnTo>
                  <a:pt x="5290543" y="2786211"/>
                </a:lnTo>
                <a:lnTo>
                  <a:pt x="0" y="2786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" r="0" b="-122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508997" y="5397848"/>
            <a:ext cx="5290543" cy="325190"/>
            <a:chOff x="0" y="0"/>
            <a:chExt cx="7054057" cy="4335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54057" cy="433587"/>
            </a:xfrm>
            <a:custGeom>
              <a:avLst/>
              <a:gdLst/>
              <a:ahLst/>
              <a:cxnLst/>
              <a:rect r="r" b="b" t="t" l="l"/>
              <a:pathLst>
                <a:path h="433587" w="7054057">
                  <a:moveTo>
                    <a:pt x="0" y="0"/>
                  </a:moveTo>
                  <a:lnTo>
                    <a:pt x="7054057" y="0"/>
                  </a:lnTo>
                  <a:lnTo>
                    <a:pt x="7054057" y="433587"/>
                  </a:lnTo>
                  <a:lnTo>
                    <a:pt x="0" y="433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7054057" cy="4907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499"/>
                </a:lnSpc>
              </a:pPr>
              <a:r>
                <a:rPr lang="en-US" sz="1562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for neutral sentiment</a:t>
              </a:r>
            </a:p>
          </p:txBody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12304960" y="2383036"/>
            <a:ext cx="5290542" cy="2740075"/>
          </a:xfrm>
          <a:custGeom>
            <a:avLst/>
            <a:gdLst/>
            <a:ahLst/>
            <a:cxnLst/>
            <a:rect r="r" b="b" t="t" l="l"/>
            <a:pathLst>
              <a:path h="2740075" w="5290542">
                <a:moveTo>
                  <a:pt x="0" y="0"/>
                </a:moveTo>
                <a:lnTo>
                  <a:pt x="5290542" y="0"/>
                </a:lnTo>
                <a:lnTo>
                  <a:pt x="5290542" y="2740075"/>
                </a:lnTo>
                <a:lnTo>
                  <a:pt x="0" y="2740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6" r="0" b="-96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304960" y="5351710"/>
            <a:ext cx="5290542" cy="325190"/>
            <a:chOff x="0" y="0"/>
            <a:chExt cx="7054057" cy="4335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54057" cy="433587"/>
            </a:xfrm>
            <a:custGeom>
              <a:avLst/>
              <a:gdLst/>
              <a:ahLst/>
              <a:cxnLst/>
              <a:rect r="r" b="b" t="t" l="l"/>
              <a:pathLst>
                <a:path h="433587" w="7054057">
                  <a:moveTo>
                    <a:pt x="0" y="0"/>
                  </a:moveTo>
                  <a:lnTo>
                    <a:pt x="7054057" y="0"/>
                  </a:lnTo>
                  <a:lnTo>
                    <a:pt x="7054057" y="433587"/>
                  </a:lnTo>
                  <a:lnTo>
                    <a:pt x="0" y="433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7054057" cy="4907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499"/>
                </a:lnSpc>
              </a:pPr>
              <a:r>
                <a:rPr lang="en-US" sz="1562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for negative sentiment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11399" y="6134546"/>
            <a:ext cx="16865203" cy="325190"/>
            <a:chOff x="0" y="0"/>
            <a:chExt cx="22486937" cy="43358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486938" cy="433587"/>
            </a:xfrm>
            <a:custGeom>
              <a:avLst/>
              <a:gdLst/>
              <a:ahLst/>
              <a:cxnLst/>
              <a:rect r="r" b="b" t="t" l="l"/>
              <a:pathLst>
                <a:path h="433587" w="22486938">
                  <a:moveTo>
                    <a:pt x="0" y="0"/>
                  </a:moveTo>
                  <a:lnTo>
                    <a:pt x="22486938" y="0"/>
                  </a:lnTo>
                  <a:lnTo>
                    <a:pt x="22486938" y="433587"/>
                  </a:lnTo>
                  <a:lnTo>
                    <a:pt x="0" y="433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2486937" cy="4907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499"/>
                </a:lnSpc>
              </a:pPr>
              <a:r>
                <a:rPr lang="en-US" sz="1562" b="true">
                  <a:solidFill>
                    <a:srgbClr val="C7CDD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2.Histogram</a:t>
              </a:r>
            </a:p>
          </p:txBody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711399" y="6916936"/>
            <a:ext cx="3568452" cy="2479327"/>
          </a:xfrm>
          <a:custGeom>
            <a:avLst/>
            <a:gdLst/>
            <a:ahLst/>
            <a:cxnLst/>
            <a:rect r="r" b="b" t="t" l="l"/>
            <a:pathLst>
              <a:path h="2479327" w="3568452">
                <a:moveTo>
                  <a:pt x="0" y="0"/>
                </a:moveTo>
                <a:lnTo>
                  <a:pt x="3568452" y="0"/>
                </a:lnTo>
                <a:lnTo>
                  <a:pt x="3568452" y="2479328"/>
                </a:lnTo>
                <a:lnTo>
                  <a:pt x="0" y="2479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" t="0" r="-105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711399" y="9624864"/>
            <a:ext cx="5290542" cy="325190"/>
            <a:chOff x="0" y="0"/>
            <a:chExt cx="7054057" cy="4335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054057" cy="433587"/>
            </a:xfrm>
            <a:custGeom>
              <a:avLst/>
              <a:gdLst/>
              <a:ahLst/>
              <a:cxnLst/>
              <a:rect r="r" b="b" t="t" l="l"/>
              <a:pathLst>
                <a:path h="433587" w="7054057">
                  <a:moveTo>
                    <a:pt x="0" y="0"/>
                  </a:moveTo>
                  <a:lnTo>
                    <a:pt x="7054057" y="0"/>
                  </a:lnTo>
                  <a:lnTo>
                    <a:pt x="7054057" y="433587"/>
                  </a:lnTo>
                  <a:lnTo>
                    <a:pt x="0" y="433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7054057" cy="4907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499"/>
                </a:lnSpc>
              </a:pPr>
              <a:r>
                <a:rPr lang="en-US" sz="1562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Here we can see the distribution is imbalance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562522"/>
            <a:ext cx="7805886" cy="453629"/>
            <a:chOff x="0" y="0"/>
            <a:chExt cx="10407848" cy="6048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3.Kde plot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992238" y="3335090"/>
            <a:ext cx="7805886" cy="4927847"/>
          </a:xfrm>
          <a:custGeom>
            <a:avLst/>
            <a:gdLst/>
            <a:ahLst/>
            <a:cxnLst/>
            <a:rect r="r" b="b" t="t" l="l"/>
            <a:pathLst>
              <a:path h="4927847" w="7805886">
                <a:moveTo>
                  <a:pt x="0" y="0"/>
                </a:moveTo>
                <a:lnTo>
                  <a:pt x="7805886" y="0"/>
                </a:lnTo>
                <a:lnTo>
                  <a:pt x="7805886" y="4927847"/>
                </a:lnTo>
                <a:lnTo>
                  <a:pt x="0" y="492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" t="0" r="-6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2238" y="8581876"/>
            <a:ext cx="7805886" cy="453629"/>
            <a:chOff x="0" y="0"/>
            <a:chExt cx="10407848" cy="604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Distribution of comment lengths across sentiments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99401" y="2562522"/>
            <a:ext cx="7805886" cy="453629"/>
            <a:chOff x="0" y="0"/>
            <a:chExt cx="10407848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4.Stacked Bar Chart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9499401" y="3335090"/>
            <a:ext cx="7293025" cy="4852839"/>
          </a:xfrm>
          <a:custGeom>
            <a:avLst/>
            <a:gdLst/>
            <a:ahLst/>
            <a:cxnLst/>
            <a:rect r="r" b="b" t="t" l="l"/>
            <a:pathLst>
              <a:path h="4852839" w="7293025">
                <a:moveTo>
                  <a:pt x="0" y="0"/>
                </a:moveTo>
                <a:lnTo>
                  <a:pt x="7293025" y="0"/>
                </a:lnTo>
                <a:lnTo>
                  <a:pt x="7293025" y="4852839"/>
                </a:lnTo>
                <a:lnTo>
                  <a:pt x="0" y="4852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" t="0" r="-69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499401" y="8506866"/>
            <a:ext cx="7805886" cy="453629"/>
            <a:chOff x="0" y="0"/>
            <a:chExt cx="10407848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Top frequent words vary across sentiments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24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09340" y="923628"/>
            <a:ext cx="8379024" cy="811858"/>
            <a:chOff x="0" y="0"/>
            <a:chExt cx="11172032" cy="10824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72032" cy="1082477"/>
            </a:xfrm>
            <a:custGeom>
              <a:avLst/>
              <a:gdLst/>
              <a:ahLst/>
              <a:cxnLst/>
              <a:rect r="r" b="b" t="t" l="l"/>
              <a:pathLst>
                <a:path h="1082477" w="11172032">
                  <a:moveTo>
                    <a:pt x="0" y="0"/>
                  </a:moveTo>
                  <a:lnTo>
                    <a:pt x="11172032" y="0"/>
                  </a:lnTo>
                  <a:lnTo>
                    <a:pt x="11172032" y="1082477"/>
                  </a:lnTo>
                  <a:lnTo>
                    <a:pt x="0" y="10824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172032" cy="11396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374"/>
                </a:lnSpc>
              </a:pPr>
              <a:r>
                <a:rPr lang="en-US" sz="5062">
                  <a:solidFill>
                    <a:srgbClr val="EFD5FA"/>
                  </a:solidFill>
                  <a:latin typeface="Arimo"/>
                  <a:ea typeface="Arimo"/>
                  <a:cs typeface="Arimo"/>
                  <a:sym typeface="Arimo"/>
                </a:rPr>
                <a:t>Feature Extraction (TF-IDF)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9340" y="2255044"/>
            <a:ext cx="5316588" cy="7108180"/>
            <a:chOff x="0" y="0"/>
            <a:chExt cx="7088783" cy="94775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88760" cy="9477502"/>
            </a:xfrm>
            <a:custGeom>
              <a:avLst/>
              <a:gdLst/>
              <a:ahLst/>
              <a:cxnLst/>
              <a:rect r="r" b="b" t="t" l="l"/>
              <a:pathLst>
                <a:path h="9477502" w="7088760">
                  <a:moveTo>
                    <a:pt x="0" y="51943"/>
                  </a:moveTo>
                  <a:cubicBezTo>
                    <a:pt x="0" y="23241"/>
                    <a:pt x="23241" y="0"/>
                    <a:pt x="51943" y="0"/>
                  </a:cubicBezTo>
                  <a:lnTo>
                    <a:pt x="7036816" y="0"/>
                  </a:lnTo>
                  <a:cubicBezTo>
                    <a:pt x="7065518" y="0"/>
                    <a:pt x="7088760" y="23241"/>
                    <a:pt x="7088760" y="51943"/>
                  </a:cubicBezTo>
                  <a:lnTo>
                    <a:pt x="7088760" y="9425559"/>
                  </a:lnTo>
                  <a:cubicBezTo>
                    <a:pt x="7088760" y="9454261"/>
                    <a:pt x="7065518" y="9477502"/>
                    <a:pt x="7036816" y="9477502"/>
                  </a:cubicBezTo>
                  <a:lnTo>
                    <a:pt x="51943" y="9477502"/>
                  </a:lnTo>
                  <a:cubicBezTo>
                    <a:pt x="23241" y="9477502"/>
                    <a:pt x="0" y="9454261"/>
                    <a:pt x="0" y="942555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69045" y="2514749"/>
            <a:ext cx="3247727" cy="405854"/>
            <a:chOff x="0" y="0"/>
            <a:chExt cx="4330303" cy="5411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30304" cy="541138"/>
            </a:xfrm>
            <a:custGeom>
              <a:avLst/>
              <a:gdLst/>
              <a:ahLst/>
              <a:cxnLst/>
              <a:rect r="r" b="b" t="t" l="l"/>
              <a:pathLst>
                <a:path h="541138" w="4330304">
                  <a:moveTo>
                    <a:pt x="0" y="0"/>
                  </a:moveTo>
                  <a:lnTo>
                    <a:pt x="4330304" y="0"/>
                  </a:lnTo>
                  <a:lnTo>
                    <a:pt x="4330304" y="541138"/>
                  </a:lnTo>
                  <a:lnTo>
                    <a:pt x="0" y="541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330303" cy="5697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499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Definition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69045" y="3076426"/>
            <a:ext cx="4797178" cy="831354"/>
            <a:chOff x="0" y="0"/>
            <a:chExt cx="6396237" cy="11084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96237" cy="1108472"/>
            </a:xfrm>
            <a:custGeom>
              <a:avLst/>
              <a:gdLst/>
              <a:ahLst/>
              <a:cxnLst/>
              <a:rect r="r" b="b" t="t" l="l"/>
              <a:pathLst>
                <a:path h="1108472" w="6396237">
                  <a:moveTo>
                    <a:pt x="0" y="0"/>
                  </a:moveTo>
                  <a:lnTo>
                    <a:pt x="6396237" y="0"/>
                  </a:lnTo>
                  <a:lnTo>
                    <a:pt x="6396237" y="1108472"/>
                  </a:lnTo>
                  <a:lnTo>
                    <a:pt x="0" y="1108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6396237" cy="1194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 b="true">
                  <a:solidFill>
                    <a:srgbClr val="C7CDD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TF-IDF</a:t>
              </a: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 stands for Term Frequency-Inverse Document Frequency.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69045" y="4063604"/>
            <a:ext cx="4797178" cy="831354"/>
            <a:chOff x="0" y="0"/>
            <a:chExt cx="6396237" cy="11084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96237" cy="1108472"/>
            </a:xfrm>
            <a:custGeom>
              <a:avLst/>
              <a:gdLst/>
              <a:ahLst/>
              <a:cxnLst/>
              <a:rect r="r" b="b" t="t" l="l"/>
              <a:pathLst>
                <a:path h="1108472" w="6396237">
                  <a:moveTo>
                    <a:pt x="0" y="0"/>
                  </a:moveTo>
                  <a:lnTo>
                    <a:pt x="6396237" y="0"/>
                  </a:lnTo>
                  <a:lnTo>
                    <a:pt x="6396237" y="1108472"/>
                  </a:lnTo>
                  <a:lnTo>
                    <a:pt x="0" y="1108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6396237" cy="1194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It scores word importance in a document relative to a collection.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69045" y="5050780"/>
            <a:ext cx="4797178" cy="415678"/>
            <a:chOff x="0" y="0"/>
            <a:chExt cx="6396237" cy="5542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96237" cy="554237"/>
            </a:xfrm>
            <a:custGeom>
              <a:avLst/>
              <a:gdLst/>
              <a:ahLst/>
              <a:cxnLst/>
              <a:rect r="r" b="b" t="t" l="l"/>
              <a:pathLst>
                <a:path h="554237" w="6396237">
                  <a:moveTo>
                    <a:pt x="0" y="0"/>
                  </a:moveTo>
                  <a:lnTo>
                    <a:pt x="6396237" y="0"/>
                  </a:lnTo>
                  <a:lnTo>
                    <a:pt x="6396237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6396237" cy="6399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Formula: </a:t>
              </a:r>
              <a:r>
                <a:rPr lang="en-US" sz="2000" i="true">
                  <a:solidFill>
                    <a:srgbClr val="C7CDD6"/>
                  </a:solidFill>
                  <a:latin typeface="Inter Italics"/>
                  <a:ea typeface="Inter Italics"/>
                  <a:cs typeface="Inter Italics"/>
                  <a:sym typeface="Inter Italics"/>
                </a:rPr>
                <a:t>TF-IDF(t, d) = TF(t, d) × IDF(t)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9045" y="5622280"/>
            <a:ext cx="4797178" cy="1662708"/>
            <a:chOff x="0" y="0"/>
            <a:chExt cx="6396237" cy="22169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96237" cy="2216943"/>
            </a:xfrm>
            <a:custGeom>
              <a:avLst/>
              <a:gdLst/>
              <a:ahLst/>
              <a:cxnLst/>
              <a:rect r="r" b="b" t="t" l="l"/>
              <a:pathLst>
                <a:path h="2216943" w="6396237">
                  <a:moveTo>
                    <a:pt x="0" y="0"/>
                  </a:moveTo>
                  <a:lnTo>
                    <a:pt x="6396237" y="0"/>
                  </a:lnTo>
                  <a:lnTo>
                    <a:pt x="6396237" y="2216943"/>
                  </a:lnTo>
                  <a:lnTo>
                    <a:pt x="0" y="22169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6396237" cy="2302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 b="true">
                  <a:solidFill>
                    <a:srgbClr val="C7CDD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Term Frequency (TF):</a:t>
              </a: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 TF(t, d) = (Number of times term </a:t>
              </a:r>
              <a:r>
                <a:rPr lang="en-US" sz="2000" i="true">
                  <a:solidFill>
                    <a:srgbClr val="C7CDD6"/>
                  </a:solidFill>
                  <a:latin typeface="Inter Italics"/>
                  <a:ea typeface="Inter Italics"/>
                  <a:cs typeface="Inter Italics"/>
                  <a:sym typeface="Inter Italics"/>
                </a:rPr>
                <a:t>t</a:t>
              </a: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 appears in document </a:t>
              </a:r>
              <a:r>
                <a:rPr lang="en-US" sz="2000" i="true">
                  <a:solidFill>
                    <a:srgbClr val="C7CDD6"/>
                  </a:solidFill>
                  <a:latin typeface="Inter Italics"/>
                  <a:ea typeface="Inter Italics"/>
                  <a:cs typeface="Inter Italics"/>
                  <a:sym typeface="Inter Italics"/>
                </a:rPr>
                <a:t>d</a:t>
              </a: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) / (Total number of terms in document </a:t>
              </a:r>
              <a:r>
                <a:rPr lang="en-US" sz="2000" i="true">
                  <a:solidFill>
                    <a:srgbClr val="C7CDD6"/>
                  </a:solidFill>
                  <a:latin typeface="Inter Italics"/>
                  <a:ea typeface="Inter Italics"/>
                  <a:cs typeface="Inter Italics"/>
                  <a:sym typeface="Inter Italics"/>
                </a:rPr>
                <a:t>d</a:t>
              </a: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)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9045" y="7440811"/>
            <a:ext cx="4797178" cy="1662708"/>
            <a:chOff x="0" y="0"/>
            <a:chExt cx="6396237" cy="22169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96237" cy="2216943"/>
            </a:xfrm>
            <a:custGeom>
              <a:avLst/>
              <a:gdLst/>
              <a:ahLst/>
              <a:cxnLst/>
              <a:rect r="r" b="b" t="t" l="l"/>
              <a:pathLst>
                <a:path h="2216943" w="6396237">
                  <a:moveTo>
                    <a:pt x="0" y="0"/>
                  </a:moveTo>
                  <a:lnTo>
                    <a:pt x="6396237" y="0"/>
                  </a:lnTo>
                  <a:lnTo>
                    <a:pt x="6396237" y="2216943"/>
                  </a:lnTo>
                  <a:lnTo>
                    <a:pt x="0" y="22169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6396237" cy="2302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 b="true">
                  <a:solidFill>
                    <a:srgbClr val="C7CDD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Inverse Document Frequency (IDF):</a:t>
              </a: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 IDF(t) = log_e(Total number of documents / Number of documents containing term </a:t>
              </a:r>
              <a:r>
                <a:rPr lang="en-US" sz="2000" i="true">
                  <a:solidFill>
                    <a:srgbClr val="C7CDD6"/>
                  </a:solidFill>
                  <a:latin typeface="Inter Italics"/>
                  <a:ea typeface="Inter Italics"/>
                  <a:cs typeface="Inter Italics"/>
                  <a:sym typeface="Inter Italics"/>
                </a:rPr>
                <a:t>t</a:t>
              </a: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)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485632" y="2255044"/>
            <a:ext cx="5316588" cy="7108180"/>
            <a:chOff x="0" y="0"/>
            <a:chExt cx="7088783" cy="947757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88760" cy="9477502"/>
            </a:xfrm>
            <a:custGeom>
              <a:avLst/>
              <a:gdLst/>
              <a:ahLst/>
              <a:cxnLst/>
              <a:rect r="r" b="b" t="t" l="l"/>
              <a:pathLst>
                <a:path h="9477502" w="7088760">
                  <a:moveTo>
                    <a:pt x="0" y="51943"/>
                  </a:moveTo>
                  <a:cubicBezTo>
                    <a:pt x="0" y="23241"/>
                    <a:pt x="23241" y="0"/>
                    <a:pt x="51943" y="0"/>
                  </a:cubicBezTo>
                  <a:lnTo>
                    <a:pt x="7036816" y="0"/>
                  </a:lnTo>
                  <a:cubicBezTo>
                    <a:pt x="7065518" y="0"/>
                    <a:pt x="7088760" y="23241"/>
                    <a:pt x="7088760" y="51943"/>
                  </a:cubicBezTo>
                  <a:lnTo>
                    <a:pt x="7088760" y="9425559"/>
                  </a:lnTo>
                  <a:cubicBezTo>
                    <a:pt x="7088760" y="9454261"/>
                    <a:pt x="7065518" y="9477502"/>
                    <a:pt x="7036816" y="9477502"/>
                  </a:cubicBezTo>
                  <a:lnTo>
                    <a:pt x="51943" y="9477502"/>
                  </a:lnTo>
                  <a:cubicBezTo>
                    <a:pt x="23241" y="9477502"/>
                    <a:pt x="0" y="9454261"/>
                    <a:pt x="0" y="942555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6745338" y="2514749"/>
            <a:ext cx="3256359" cy="405854"/>
            <a:chOff x="0" y="0"/>
            <a:chExt cx="4341812" cy="5411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41812" cy="541138"/>
            </a:xfrm>
            <a:custGeom>
              <a:avLst/>
              <a:gdLst/>
              <a:ahLst/>
              <a:cxnLst/>
              <a:rect r="r" b="b" t="t" l="l"/>
              <a:pathLst>
                <a:path h="541138" w="4341812">
                  <a:moveTo>
                    <a:pt x="0" y="0"/>
                  </a:moveTo>
                  <a:lnTo>
                    <a:pt x="4341812" y="0"/>
                  </a:lnTo>
                  <a:lnTo>
                    <a:pt x="4341812" y="541138"/>
                  </a:lnTo>
                  <a:lnTo>
                    <a:pt x="0" y="541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4341812" cy="5697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499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Why Choose TF-IDF?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745338" y="3076426"/>
            <a:ext cx="4797177" cy="831354"/>
            <a:chOff x="0" y="0"/>
            <a:chExt cx="6396237" cy="110847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96237" cy="1108472"/>
            </a:xfrm>
            <a:custGeom>
              <a:avLst/>
              <a:gdLst/>
              <a:ahLst/>
              <a:cxnLst/>
              <a:rect r="r" b="b" t="t" l="l"/>
              <a:pathLst>
                <a:path h="1108472" w="6396237">
                  <a:moveTo>
                    <a:pt x="0" y="0"/>
                  </a:moveTo>
                  <a:lnTo>
                    <a:pt x="6396237" y="0"/>
                  </a:lnTo>
                  <a:lnTo>
                    <a:pt x="6396237" y="1108472"/>
                  </a:lnTo>
                  <a:lnTo>
                    <a:pt x="0" y="1108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6396237" cy="1194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01625" indent="-150812" lvl="1">
                <a:lnSpc>
                  <a:spcPts val="3250"/>
                </a:lnSpc>
                <a:buFont typeface="Arial"/>
                <a:buChar char="•"/>
              </a:pP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Highlights key words that distinguish sentiments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745338" y="3998714"/>
            <a:ext cx="4797177" cy="831354"/>
            <a:chOff x="0" y="0"/>
            <a:chExt cx="6396237" cy="110847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96237" cy="1108472"/>
            </a:xfrm>
            <a:custGeom>
              <a:avLst/>
              <a:gdLst/>
              <a:ahLst/>
              <a:cxnLst/>
              <a:rect r="r" b="b" t="t" l="l"/>
              <a:pathLst>
                <a:path h="1108472" w="6396237">
                  <a:moveTo>
                    <a:pt x="0" y="0"/>
                  </a:moveTo>
                  <a:lnTo>
                    <a:pt x="6396237" y="0"/>
                  </a:lnTo>
                  <a:lnTo>
                    <a:pt x="6396237" y="1108472"/>
                  </a:lnTo>
                  <a:lnTo>
                    <a:pt x="0" y="1108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6396237" cy="1194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01625" indent="-150812" lvl="1">
                <a:lnSpc>
                  <a:spcPts val="3250"/>
                </a:lnSpc>
                <a:buFont typeface="Arial"/>
                <a:buChar char="•"/>
              </a:pP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Reduces weight of common, non-informative terms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745338" y="4921002"/>
            <a:ext cx="4797177" cy="831354"/>
            <a:chOff x="0" y="0"/>
            <a:chExt cx="6396237" cy="110847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96237" cy="1108472"/>
            </a:xfrm>
            <a:custGeom>
              <a:avLst/>
              <a:gdLst/>
              <a:ahLst/>
              <a:cxnLst/>
              <a:rect r="r" b="b" t="t" l="l"/>
              <a:pathLst>
                <a:path h="1108472" w="6396237">
                  <a:moveTo>
                    <a:pt x="0" y="0"/>
                  </a:moveTo>
                  <a:lnTo>
                    <a:pt x="6396237" y="0"/>
                  </a:lnTo>
                  <a:lnTo>
                    <a:pt x="6396237" y="1108472"/>
                  </a:lnTo>
                  <a:lnTo>
                    <a:pt x="0" y="1108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6396237" cy="1194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01625" indent="-150812" lvl="1">
                <a:lnSpc>
                  <a:spcPts val="3250"/>
                </a:lnSpc>
                <a:buFont typeface="Arial"/>
                <a:buChar char="•"/>
              </a:pP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Improves model interpretability and accuracy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061924" y="2255044"/>
            <a:ext cx="5316588" cy="7108180"/>
            <a:chOff x="0" y="0"/>
            <a:chExt cx="7088783" cy="947757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088760" cy="9477502"/>
            </a:xfrm>
            <a:custGeom>
              <a:avLst/>
              <a:gdLst/>
              <a:ahLst/>
              <a:cxnLst/>
              <a:rect r="r" b="b" t="t" l="l"/>
              <a:pathLst>
                <a:path h="9477502" w="7088760">
                  <a:moveTo>
                    <a:pt x="0" y="51943"/>
                  </a:moveTo>
                  <a:cubicBezTo>
                    <a:pt x="0" y="23241"/>
                    <a:pt x="23241" y="0"/>
                    <a:pt x="51943" y="0"/>
                  </a:cubicBezTo>
                  <a:lnTo>
                    <a:pt x="7036816" y="0"/>
                  </a:lnTo>
                  <a:cubicBezTo>
                    <a:pt x="7065518" y="0"/>
                    <a:pt x="7088760" y="23241"/>
                    <a:pt x="7088760" y="51943"/>
                  </a:cubicBezTo>
                  <a:lnTo>
                    <a:pt x="7088760" y="9425559"/>
                  </a:lnTo>
                  <a:cubicBezTo>
                    <a:pt x="7088760" y="9454261"/>
                    <a:pt x="7065518" y="9477502"/>
                    <a:pt x="7036816" y="9477502"/>
                  </a:cubicBezTo>
                  <a:lnTo>
                    <a:pt x="51943" y="9477502"/>
                  </a:lnTo>
                  <a:cubicBezTo>
                    <a:pt x="23241" y="9477502"/>
                    <a:pt x="0" y="9454261"/>
                    <a:pt x="0" y="9425559"/>
                  </a:cubicBezTo>
                  <a:close/>
                </a:path>
              </a:pathLst>
            </a:custGeom>
            <a:solidFill>
              <a:srgbClr val="434348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2321629" y="2514749"/>
            <a:ext cx="3247727" cy="405854"/>
            <a:chOff x="0" y="0"/>
            <a:chExt cx="4330303" cy="54113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330304" cy="541138"/>
            </a:xfrm>
            <a:custGeom>
              <a:avLst/>
              <a:gdLst/>
              <a:ahLst/>
              <a:cxnLst/>
              <a:rect r="r" b="b" t="t" l="l"/>
              <a:pathLst>
                <a:path h="541138" w="4330304">
                  <a:moveTo>
                    <a:pt x="0" y="0"/>
                  </a:moveTo>
                  <a:lnTo>
                    <a:pt x="4330304" y="0"/>
                  </a:lnTo>
                  <a:lnTo>
                    <a:pt x="4330304" y="541138"/>
                  </a:lnTo>
                  <a:lnTo>
                    <a:pt x="0" y="541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4330303" cy="5697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499">
                  <a:solidFill>
                    <a:srgbClr val="C7CDD6"/>
                  </a:solidFill>
                  <a:latin typeface="Arimo"/>
                  <a:ea typeface="Arimo"/>
                  <a:cs typeface="Arimo"/>
                  <a:sym typeface="Arimo"/>
                </a:rPr>
                <a:t>Process Flow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2321629" y="3076426"/>
            <a:ext cx="4797178" cy="415678"/>
            <a:chOff x="0" y="0"/>
            <a:chExt cx="6396237" cy="55423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396237" cy="554237"/>
            </a:xfrm>
            <a:custGeom>
              <a:avLst/>
              <a:gdLst/>
              <a:ahLst/>
              <a:cxnLst/>
              <a:rect r="r" b="b" t="t" l="l"/>
              <a:pathLst>
                <a:path h="554237" w="6396237">
                  <a:moveTo>
                    <a:pt x="0" y="0"/>
                  </a:moveTo>
                  <a:lnTo>
                    <a:pt x="6396237" y="0"/>
                  </a:lnTo>
                  <a:lnTo>
                    <a:pt x="6396237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85725"/>
              <a:ext cx="6396237" cy="6399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01625" indent="-150812" lvl="1">
                <a:lnSpc>
                  <a:spcPts val="3250"/>
                </a:lnSpc>
                <a:buFont typeface="Arial"/>
                <a:buChar char="•"/>
              </a:pP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Document text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2321629" y="3583038"/>
            <a:ext cx="4797178" cy="415678"/>
            <a:chOff x="0" y="0"/>
            <a:chExt cx="6396237" cy="55423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396237" cy="554237"/>
            </a:xfrm>
            <a:custGeom>
              <a:avLst/>
              <a:gdLst/>
              <a:ahLst/>
              <a:cxnLst/>
              <a:rect r="r" b="b" t="t" l="l"/>
              <a:pathLst>
                <a:path h="554237" w="6396237">
                  <a:moveTo>
                    <a:pt x="0" y="0"/>
                  </a:moveTo>
                  <a:lnTo>
                    <a:pt x="6396237" y="0"/>
                  </a:lnTo>
                  <a:lnTo>
                    <a:pt x="6396237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6396237" cy="6399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01625" indent="-150812" lvl="1">
                <a:lnSpc>
                  <a:spcPts val="3250"/>
                </a:lnSpc>
                <a:buFont typeface="Arial"/>
                <a:buChar char="•"/>
              </a:pP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Conversion to numerical matrix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2321629" y="4089648"/>
            <a:ext cx="4797178" cy="415678"/>
            <a:chOff x="0" y="0"/>
            <a:chExt cx="6396237" cy="55423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396237" cy="554237"/>
            </a:xfrm>
            <a:custGeom>
              <a:avLst/>
              <a:gdLst/>
              <a:ahLst/>
              <a:cxnLst/>
              <a:rect r="r" b="b" t="t" l="l"/>
              <a:pathLst>
                <a:path h="554237" w="6396237">
                  <a:moveTo>
                    <a:pt x="0" y="0"/>
                  </a:moveTo>
                  <a:lnTo>
                    <a:pt x="6396237" y="0"/>
                  </a:lnTo>
                  <a:lnTo>
                    <a:pt x="6396237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85725"/>
              <a:ext cx="6396237" cy="6399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01625" indent="-150812" lvl="1">
                <a:lnSpc>
                  <a:spcPts val="3250"/>
                </a:lnSpc>
                <a:buFont typeface="Arial"/>
                <a:buChar char="•"/>
              </a:pPr>
              <a:r>
                <a:rPr lang="en-US" sz="2000">
                  <a:solidFill>
                    <a:srgbClr val="C7CDD6"/>
                  </a:solidFill>
                  <a:latin typeface="Inter"/>
                  <a:ea typeface="Inter"/>
                  <a:cs typeface="Inter"/>
                  <a:sym typeface="Inter"/>
                </a:rPr>
                <a:t>Input for machine learning model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DAGmWeRaoWQ</dc:identifier>
  <dcterms:modified xsi:type="dcterms:W3CDTF">2011-08-01T06:04:30Z</dcterms:modified>
  <cp:revision>1</cp:revision>
  <dc:title>Sentiment-Analysis-on-YouTube-Comments (3).pptx</dc:title>
</cp:coreProperties>
</file>